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08" r:id="rId2"/>
    <p:sldId id="330" r:id="rId3"/>
    <p:sldId id="328" r:id="rId4"/>
    <p:sldId id="317" r:id="rId5"/>
    <p:sldId id="316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9" r:id="rId17"/>
    <p:sldId id="331" r:id="rId18"/>
    <p:sldId id="269" r:id="rId19"/>
    <p:sldId id="273" r:id="rId20"/>
    <p:sldId id="312" r:id="rId21"/>
    <p:sldId id="313" r:id="rId22"/>
    <p:sldId id="314" r:id="rId23"/>
    <p:sldId id="315" r:id="rId24"/>
    <p:sldId id="311" r:id="rId25"/>
    <p:sldId id="310" r:id="rId26"/>
    <p:sldId id="281" r:id="rId27"/>
    <p:sldId id="282" r:id="rId28"/>
    <p:sldId id="284" r:id="rId29"/>
    <p:sldId id="280" r:id="rId30"/>
    <p:sldId id="277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3BB2534-926D-43DE-AC18-11BC87E0A351}">
          <p14:sldIdLst>
            <p14:sldId id="308"/>
            <p14:sldId id="330"/>
            <p14:sldId id="328"/>
            <p14:sldId id="317"/>
            <p14:sldId id="316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9"/>
            <p14:sldId id="331"/>
            <p14:sldId id="269"/>
          </p14:sldIdLst>
        </p14:section>
        <p14:section name="Sekcja bez tytułu" id="{95699AF4-F1C5-4FEE-8EB3-05CC9C652F93}">
          <p14:sldIdLst>
            <p14:sldId id="273"/>
            <p14:sldId id="312"/>
            <p14:sldId id="313"/>
            <p14:sldId id="314"/>
            <p14:sldId id="315"/>
            <p14:sldId id="311"/>
            <p14:sldId id="310"/>
            <p14:sldId id="281"/>
            <p14:sldId id="282"/>
            <p14:sldId id="284"/>
            <p14:sldId id="280"/>
            <p14:sldId id="277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czepaniak-Haratyk Ilona" initials="SHI" lastIdx="1" clrIdx="0">
    <p:extLst>
      <p:ext uri="{19B8F6BF-5375-455C-9EA6-DF929625EA0E}">
        <p15:presenceInfo xmlns:p15="http://schemas.microsoft.com/office/powerpoint/2012/main" userId="S-1-5-21-3082515468-1790972594-2916752784-293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76" autoAdjust="0"/>
  </p:normalViewPr>
  <p:slideViewPr>
    <p:cSldViewPr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FCF22-D668-43BF-A2BF-CF3C9857429E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5CFEA-4FE1-412D-BC8B-38241B55E1E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5CFEA-4FE1-412D-BC8B-38241B55E1E6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82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5CFEA-4FE1-412D-BC8B-38241B55E1E6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239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5CFEA-4FE1-412D-BC8B-38241B55E1E6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916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5CFEA-4FE1-412D-BC8B-38241B55E1E6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963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89C30E-43E8-489B-A503-8F4B961B2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6E2CF30-36DF-4720-B1F1-A3D284A19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150798-EA32-4A99-9332-8D4BB442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2505B0-345B-4804-875C-769238931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B09BA3-314E-4E35-A142-07CE9C2A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769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3C4C31-1571-4E9C-B3E1-47438D4D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C9BB57-5D8A-4E2E-9C73-4208CAF0C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21C294-86F4-4FC4-9F45-23E2C675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5D6C75-7AD8-4969-9A14-72C754D4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0D8AAA-866B-4FF6-976B-C2CB6464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60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54949D4-B61E-4B09-BF14-F09512D0F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D3416FE-4B86-4A32-875D-FC08FFF46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58BFDF-FD49-4A27-B8D3-39007923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B1E5511-1BE9-4C04-813F-A68EB1526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DF5265-C9A2-47B3-98C2-44AADFB49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15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7F75DD-F86F-4BAE-BFD6-0FDFE457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2BA166-3EF5-47AC-93B0-724DE3487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313204-611A-4512-AF41-3D2DDFBF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901B2D-826D-40F1-A3F1-2F4C9467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CC861E-505A-432F-8FA3-BA5AF2D1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046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1C2F58-E710-45CD-A16B-872ED27D6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951D19E-55EA-4E02-951A-D9F2E2BB8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54BAF7-A0B7-4133-84CA-88EFDD310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5430D7-E8A9-44EE-9BB7-83FCAFC3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1A710C-07DE-4022-A6D7-93AC51E3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66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A813ED-1AAD-444D-AC64-53B112436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025B04-95ED-4D31-862A-42ADFB1FF3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D6C9A7F-536A-4C4D-97EE-DB8C62177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1C74FFB-CA36-453B-976E-96AFA81E6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1F7EDD-4996-4238-8983-A1BDBB97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A29D50E-2D38-4C7E-B27C-AEEFB16C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906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05C6A3-1ED2-432F-8B98-D2D93EA1E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35F8E1-AAE1-481F-A6E6-47F75439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69BFD6-E8C2-4266-8B7C-F4E53D657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61540E-854C-40F7-AACC-601DBB209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DBDFE9C-4220-41A4-920B-BC3BF793E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3F3DF6-187D-4E3E-A7F2-E4013FFFF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7DCC8A9-85E9-4021-B60B-083DF1FB5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4D8AD1F-AB44-4B89-9021-7ED9BDD2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907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953A73-CDD1-43BD-B09B-2BE0A60C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5B2152-A8E1-42AA-9A44-6410C881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9C27542-59A7-4195-A934-0E6ED4DF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BC18624-8DFA-4EBE-ADC5-11A5E4D8E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08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97DEFB6-21F1-4D52-9544-0F073FBD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411E6DA-6125-4007-A4F6-775DBAAB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0DBB86-199E-438D-9CAE-334347859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312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0C6273-30A0-4D6F-9279-1D1E9124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D494-2BCA-441B-9EAB-130969E7B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2652E5-3CF3-4531-951D-72904D526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725C17-CA89-4544-A879-DD7E35B3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CC8026-AED9-4ED0-8B37-581952C4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DF69B9-C2A6-487B-ACB5-3123E390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55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3E4868-D2C0-43C4-BDE2-E1A8579F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F313176-E799-4AE6-99C4-A5770B103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CE60BC0-3165-46F7-96E4-3C4DCAB8B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61F9CCB-C238-4443-80E7-06C0212E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B67712D-A4C2-4D2E-9B57-99B7CD72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A750B7-86A0-48F4-81F4-04AD5E36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03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3446DD0-22D7-4758-BA1C-FE3E8B911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3517661-6FB7-4F6F-9BC6-5D38D321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4A89CF-6566-4A2D-9350-BA94F7147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CE10-AC20-4680-AE65-D3DE652CCBF1}" type="datetimeFigureOut">
              <a:rPr lang="pl-PL" smtClean="0"/>
              <a:pPr/>
              <a:t>18.03.2026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1286411-1A41-424D-90AE-69362E6A6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315C54-C0E6-424D-8BC5-5FC46F76D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45FA2-47D7-4F14-B548-D6AEC0E9857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39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2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g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g"/><Relationship Id="rId4" Type="http://schemas.openxmlformats.org/officeDocument/2006/relationships/image" Target="../media/image10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g"/><Relationship Id="rId5" Type="http://schemas.openxmlformats.org/officeDocument/2006/relationships/image" Target="../media/image108.jpe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g"/><Relationship Id="rId4" Type="http://schemas.openxmlformats.org/officeDocument/2006/relationships/image" Target="../media/image110.jpe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9888" y="692696"/>
            <a:ext cx="8824224" cy="4820971"/>
          </a:xfrm>
        </p:spPr>
        <p:txBody>
          <a:bodyPr>
            <a:normAutofit fontScale="90000"/>
          </a:bodyPr>
          <a:lstStyle/>
          <a:p>
            <a:r>
              <a:rPr lang="pl-PL" sz="4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Dotacje celowe na </a:t>
            </a:r>
            <a: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zabytki wpisane do rejestru zabytków</a:t>
            </a:r>
            <a:r>
              <a:rPr lang="pl-PL" sz="4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udzielone w roku </a:t>
            </a:r>
            <a: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2025 </a:t>
            </a:r>
            <a:br>
              <a:rPr lang="pl-PL" sz="4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oraz propozycje przyznania dotacji</a:t>
            </a:r>
            <a:br>
              <a:rPr lang="pl-PL" sz="4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pl-PL" sz="4800" b="1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zabytki wpisane do rejestru zabytków oraz ujęte w gminnej ewidencji zabytków </a:t>
            </a:r>
            <a:r>
              <a:rPr lang="pl-PL" sz="4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Wrocławia w roku </a:t>
            </a:r>
            <a:br>
              <a:rPr lang="pl-PL" sz="4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43973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2480" y="90454"/>
            <a:ext cx="8824224" cy="500491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dirty="0">
                <a:latin typeface="+mn-lt"/>
              </a:rPr>
              <a:t>7</a:t>
            </a:r>
            <a:r>
              <a:rPr lang="pl-PL" sz="1400" b="1" dirty="0">
                <a:solidFill>
                  <a:schemeClr val="tx1"/>
                </a:solidFill>
                <a:latin typeface="+mn-lt"/>
              </a:rPr>
              <a:t>. Autobus Jelcz L11/2 </a:t>
            </a:r>
            <a:br>
              <a:rPr lang="pl-PL" sz="1400" b="1" dirty="0">
                <a:latin typeface="+mn-lt"/>
              </a:rPr>
            </a:br>
            <a:r>
              <a:rPr lang="pl-PL" sz="1400" b="1" dirty="0">
                <a:latin typeface="+mn-lt"/>
              </a:rPr>
              <a:t>K</a:t>
            </a:r>
            <a:r>
              <a:rPr lang="pl-PL" sz="1400" b="1" dirty="0">
                <a:solidFill>
                  <a:schemeClr val="tx1"/>
                </a:solidFill>
                <a:latin typeface="+mn-lt"/>
              </a:rPr>
              <a:t>ompleksowy remont pojazdu</a:t>
            </a:r>
            <a:endParaRPr lang="pl-PL" sz="1400" b="1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582AB23-F953-4EDC-8C96-519D596905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89131"/>
            <a:ext cx="4325828" cy="288388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44DAF45-7557-4D42-A184-F78E30D8C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68" y="689131"/>
            <a:ext cx="3965786" cy="2974339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B89BACB-5874-45AC-A03B-C167176C209E}"/>
              </a:ext>
            </a:extLst>
          </p:cNvPr>
          <p:cNvSpPr/>
          <p:nvPr/>
        </p:nvSpPr>
        <p:spPr>
          <a:xfrm>
            <a:off x="2843808" y="4262147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276 068,00 zł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131EF8E8-4643-4A7F-B0C3-62DD6930377A}"/>
              </a:ext>
            </a:extLst>
          </p:cNvPr>
          <p:cNvSpPr/>
          <p:nvPr/>
        </p:nvSpPr>
        <p:spPr>
          <a:xfrm>
            <a:off x="395536" y="787421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26ABDA9D-C26E-4BFC-93B7-8EF1DAB57B62}"/>
              </a:ext>
            </a:extLst>
          </p:cNvPr>
          <p:cNvSpPr/>
          <p:nvPr/>
        </p:nvSpPr>
        <p:spPr>
          <a:xfrm>
            <a:off x="5004048" y="796568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233424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907" y="116632"/>
            <a:ext cx="8824224" cy="1265789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8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400" b="1" kern="1200" dirty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>B</a:t>
            </a:r>
            <a: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udynek mieszkalny przy ul. gen. Tadeusza Kościuszki 72 – Trzonolinowiec</a:t>
            </a:r>
            <a:b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Wykonanie kompletnego projektu budowlanego</a:t>
            </a:r>
            <a:b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zgodnie z przepisami Prawa Budowlanego, </a:t>
            </a:r>
            <a:b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umożliwiającego remont budynku</a:t>
            </a:r>
            <a:endParaRPr lang="pl-PL" sz="1400" b="1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9513E53-8626-4482-B1A0-78FE317DB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103" y="529674"/>
            <a:ext cx="4731990" cy="630932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BD3F1C0-6BCD-4647-9C87-54713D797D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" y="1860317"/>
            <a:ext cx="4183154" cy="3137365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A9CDCC1-3B53-482B-B7D0-751145C1467D}"/>
              </a:ext>
            </a:extLst>
          </p:cNvPr>
          <p:cNvSpPr/>
          <p:nvPr/>
        </p:nvSpPr>
        <p:spPr>
          <a:xfrm>
            <a:off x="764302" y="5279769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617 232,00 zł</a:t>
            </a:r>
          </a:p>
        </p:txBody>
      </p:sp>
    </p:spTree>
    <p:extLst>
      <p:ext uri="{BB962C8B-B14F-4D97-AF65-F5344CB8AC3E}">
        <p14:creationId xmlns:p14="http://schemas.microsoft.com/office/powerpoint/2010/main" val="95283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8824224" cy="68913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6. Klasztor Sióstr Urszulanek - pl. Bp. </a:t>
            </a:r>
            <a:r>
              <a:rPr lang="pl-PL" sz="14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Nankiera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b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400" b="1" dirty="0">
                <a:solidFill>
                  <a:schemeClr val="dk1"/>
                </a:solidFill>
                <a:latin typeface="+mn-lt"/>
              </a:rPr>
              <a:t>Rewaloryzacja wirydarza „A”</a:t>
            </a:r>
            <a:endParaRPr lang="pl-PL" sz="1400" b="1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D02CAB-328D-4C43-8E88-B21F5E831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8784AC9-0FDA-4A23-9B5B-316742BD4500}"/>
              </a:ext>
            </a:extLst>
          </p:cNvPr>
          <p:cNvSpPr txBox="1"/>
          <p:nvPr/>
        </p:nvSpPr>
        <p:spPr>
          <a:xfrm>
            <a:off x="26052" y="82955"/>
            <a:ext cx="882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9. 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Kościół pw. Wniebowzięcia NMP – ul. 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Parafialna 70 (</a:t>
            </a:r>
            <a:r>
              <a:rPr lang="pl-PL" sz="1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Ołtaszyn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pl-PL" sz="1400" b="1" dirty="0"/>
              <a:t>Rewitalizacja lica ściany północnej części halowej kościoła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F71E464-A3F0-46A6-AE74-6323F4F7DE4E}"/>
              </a:ext>
            </a:extLst>
          </p:cNvPr>
          <p:cNvSpPr/>
          <p:nvPr/>
        </p:nvSpPr>
        <p:spPr>
          <a:xfrm>
            <a:off x="3437085" y="4864162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196 617,01 zł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E51AB213-11DA-48E3-A8F1-27AF42E17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5898" y="1144261"/>
            <a:ext cx="4009501" cy="300712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B251693B-7489-4A1B-961D-489D82204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1793" y="3967983"/>
            <a:ext cx="3208071" cy="240605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9F54FCC7-734C-4FCC-9BAB-7D51372D7F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/>
          <a:stretch/>
        </p:blipFill>
        <p:spPr>
          <a:xfrm rot="5400000">
            <a:off x="-731396" y="1612341"/>
            <a:ext cx="4869160" cy="2930625"/>
          </a:xfrm>
          <a:prstGeom prst="rect">
            <a:avLst/>
          </a:prstGeom>
        </p:spPr>
      </p:pic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E98EA267-C1E9-486C-8564-3A19CAAED688}"/>
              </a:ext>
            </a:extLst>
          </p:cNvPr>
          <p:cNvSpPr/>
          <p:nvPr/>
        </p:nvSpPr>
        <p:spPr>
          <a:xfrm>
            <a:off x="395536" y="787421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  <p:sp>
        <p:nvSpPr>
          <p:cNvPr id="26" name="Prostokąt: zaokrąglone rogi 25">
            <a:extLst>
              <a:ext uri="{FF2B5EF4-FFF2-40B4-BE49-F238E27FC236}">
                <a16:creationId xmlns:a16="http://schemas.microsoft.com/office/drawing/2014/main" id="{0C9A0ADC-0834-4651-8D43-067CB85A1292}"/>
              </a:ext>
            </a:extLst>
          </p:cNvPr>
          <p:cNvSpPr/>
          <p:nvPr/>
        </p:nvSpPr>
        <p:spPr>
          <a:xfrm>
            <a:off x="3657210" y="781233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id="{7BB30960-D890-4B42-9369-1B61ED20184D}"/>
              </a:ext>
            </a:extLst>
          </p:cNvPr>
          <p:cNvSpPr/>
          <p:nvPr/>
        </p:nvSpPr>
        <p:spPr>
          <a:xfrm>
            <a:off x="6763392" y="3652889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105085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8824224" cy="689131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6. Klasztor Sióstr Urszulanek - pl. Bp. </a:t>
            </a:r>
            <a:r>
              <a:rPr lang="pl-PL" sz="14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Nankiera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b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400" b="1" dirty="0">
                <a:solidFill>
                  <a:schemeClr val="dk1"/>
                </a:solidFill>
                <a:latin typeface="+mn-lt"/>
              </a:rPr>
              <a:t>Rewaloryzacja wirydarza „A”</a:t>
            </a:r>
            <a:endParaRPr lang="pl-PL" sz="1400" b="1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D02CAB-328D-4C43-8E88-B21F5E831C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8BBA96A-2B48-488B-9403-45F7A46649F2}"/>
              </a:ext>
            </a:extLst>
          </p:cNvPr>
          <p:cNvSpPr txBox="1"/>
          <p:nvPr/>
        </p:nvSpPr>
        <p:spPr>
          <a:xfrm>
            <a:off x="55120" y="82955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10. Kościół pw. Św. Marii Magdaleny – ul. Szewska 10 </a:t>
            </a:r>
          </a:p>
          <a:p>
            <a:r>
              <a:rPr lang="pl-PL" sz="1400" b="1" dirty="0"/>
              <a:t>Witraż i konserwacja pozostałości witraży z XIX wieku w maswerku okna prezbiterium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70497BF-0792-4527-863E-0523A9713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0"/>
          <a:stretch/>
        </p:blipFill>
        <p:spPr>
          <a:xfrm rot="5400000">
            <a:off x="4997472" y="525440"/>
            <a:ext cx="2293654" cy="30409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5FC598C-BFD0-4BBD-9F1C-B3878E7534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2668" y="1429454"/>
            <a:ext cx="3766503" cy="28248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0D17BDB-6BFE-41A7-BE1C-2542E7867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11" y="3310859"/>
            <a:ext cx="4572000" cy="3429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C1EBC06-EC40-470C-B254-E45A298AE361}"/>
              </a:ext>
            </a:extLst>
          </p:cNvPr>
          <p:cNvSpPr/>
          <p:nvPr/>
        </p:nvSpPr>
        <p:spPr>
          <a:xfrm>
            <a:off x="168145" y="5091336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249 000,00 zł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75EB54EB-7E22-47BC-AA13-892977A5168F}"/>
              </a:ext>
            </a:extLst>
          </p:cNvPr>
          <p:cNvSpPr/>
          <p:nvPr/>
        </p:nvSpPr>
        <p:spPr>
          <a:xfrm>
            <a:off x="4756098" y="958640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80D399B0-87F1-4394-84B4-3C6879455FC2}"/>
              </a:ext>
            </a:extLst>
          </p:cNvPr>
          <p:cNvSpPr/>
          <p:nvPr/>
        </p:nvSpPr>
        <p:spPr>
          <a:xfrm>
            <a:off x="4136587" y="3486610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317656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135440"/>
            <a:ext cx="8824224" cy="1038910"/>
          </a:xfr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11. </a:t>
            </a:r>
            <a:r>
              <a:rPr lang="pl-PL" sz="14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K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ościół pw. Najświętszej Maryi Panny na Piasku </a:t>
            </a:r>
            <a:b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Opracowanie pełnej dokumentacji konserwatorskiej i budowlanej wnętrza kościoła pw. Najświętszej Maryi Panny </a:t>
            </a:r>
            <a:b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na Piasku (XIII w.) we Wrocławiu</a:t>
            </a:r>
            <a:endParaRPr lang="pl-PL" sz="1400" b="1" dirty="0">
              <a:latin typeface="+mn-lt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35CE896-8503-439A-AA7D-AB86B6177BFE}"/>
              </a:ext>
            </a:extLst>
          </p:cNvPr>
          <p:cNvSpPr/>
          <p:nvPr/>
        </p:nvSpPr>
        <p:spPr>
          <a:xfrm>
            <a:off x="2946800" y="6115620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95 000,00 zł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FD3D1A3-71FB-4365-BE1F-2B32C573F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98755"/>
            <a:ext cx="6696744" cy="5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6979"/>
            <a:ext cx="8824224" cy="716515"/>
          </a:xfrm>
        </p:spPr>
        <p:txBody>
          <a:bodyPr>
            <a:noAutofit/>
          </a:bodyPr>
          <a:lstStyle/>
          <a:p>
            <a:pPr algn="l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12. 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Katedra pw. św. Jana Chrzciciela we Wrocławiu - Pl. Katedralny 18</a:t>
            </a:r>
            <a:b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Przygotowanie chóry do montażu organów (głównych) po remoncie - ściany, okna, instalacje elektryczne oraz wykonanie konstrukcji organów</a:t>
            </a:r>
            <a:endParaRPr lang="pl-PL" sz="1400" b="1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276DCF9-80D2-4A24-ACBC-A453620A12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23494"/>
            <a:ext cx="3364995" cy="448707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331C141-1BD1-4655-966D-135337F0AD2E}"/>
              </a:ext>
            </a:extLst>
          </p:cNvPr>
          <p:cNvSpPr/>
          <p:nvPr/>
        </p:nvSpPr>
        <p:spPr>
          <a:xfrm>
            <a:off x="324689" y="5486434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3 173 400,00 zł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EF53F14-E043-4F68-B33F-111D19D8D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4" t="12201" r="8425" b="18500"/>
          <a:stretch/>
        </p:blipFill>
        <p:spPr>
          <a:xfrm>
            <a:off x="3806299" y="733906"/>
            <a:ext cx="2326655" cy="319915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00D8026-943B-479E-9755-4F80D83AD7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4" t="12480" r="8425" b="20000"/>
          <a:stretch/>
        </p:blipFill>
        <p:spPr>
          <a:xfrm>
            <a:off x="6372200" y="730473"/>
            <a:ext cx="2387928" cy="319915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FE7EE66-0D26-49B9-B69B-0BBCFFC00B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4" t="14300" r="6941" b="15351"/>
          <a:stretch/>
        </p:blipFill>
        <p:spPr>
          <a:xfrm rot="5400000">
            <a:off x="5012685" y="3566465"/>
            <a:ext cx="2808314" cy="3839938"/>
          </a:xfrm>
          <a:prstGeom prst="rect">
            <a:avLst/>
          </a:prstGeom>
        </p:spPr>
      </p:pic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CD64C53C-91D7-484F-8F13-B9A65889AE97}"/>
              </a:ext>
            </a:extLst>
          </p:cNvPr>
          <p:cNvSpPr/>
          <p:nvPr/>
        </p:nvSpPr>
        <p:spPr>
          <a:xfrm>
            <a:off x="3976699" y="833145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4E28FA7F-42AB-4D27-B4D1-6E738F4EAF8B}"/>
              </a:ext>
            </a:extLst>
          </p:cNvPr>
          <p:cNvSpPr/>
          <p:nvPr/>
        </p:nvSpPr>
        <p:spPr>
          <a:xfrm>
            <a:off x="6466754" y="833145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7079399F-970F-4525-8EB8-07F31348F551}"/>
              </a:ext>
            </a:extLst>
          </p:cNvPr>
          <p:cNvSpPr/>
          <p:nvPr/>
        </p:nvSpPr>
        <p:spPr>
          <a:xfrm>
            <a:off x="4714059" y="4238145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137684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9888" y="548680"/>
            <a:ext cx="8824224" cy="5229200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roku 2025 dotacje udzielone zostały na podstawie </a:t>
            </a:r>
            <a:br>
              <a:rPr lang="pl-PL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uchwały </a:t>
            </a:r>
            <a:r>
              <a:rPr lang="pl-PL" sz="3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Nr LIV/3242/06 Rady Miejskiej Wrocławia </a:t>
            </a:r>
            <a:br>
              <a:rPr lang="pl-PL" sz="3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pl-PL" sz="3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z dnia 6 lipca 2006 r. w sprawie przyjęcia zasad </a:t>
            </a:r>
            <a:br>
              <a:rPr lang="pl-PL" sz="3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pl-PL" sz="3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i trybu udzielania dotacji celowej na prace konserwatorskie, restauratorskie i roboty budowlane przy </a:t>
            </a:r>
            <a:r>
              <a:rPr lang="pl-PL" sz="36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zabytku wpisanym do rejestru zabytków</a:t>
            </a:r>
            <a:r>
              <a:rPr lang="pl-PL" sz="3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położonym na terenie Gminy Wrocław (Dz. Urz. Woj. </a:t>
            </a:r>
            <a:r>
              <a:rPr lang="pl-PL" sz="36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Doln</a:t>
            </a:r>
            <a:r>
              <a:rPr lang="pl-PL" sz="36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z 2025 r. poz. 1678 i 2974)</a:t>
            </a:r>
            <a:b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800" b="1" dirty="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7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8824224" cy="4968552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IV kwartale 2025 roku przyjęto </a:t>
            </a:r>
            <a:r>
              <a:rPr lang="pl-PL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nową uchwałę </a:t>
            </a:r>
            <a:br>
              <a:rPr lang="pl-PL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sprawie zasad udzielania dotacji</a:t>
            </a:r>
            <a: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U</a:t>
            </a:r>
            <a:r>
              <a:rPr lang="pl-PL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chwała nr XXIV/479/25 Rady Miejskiej Wrocławia </a:t>
            </a:r>
            <a:br>
              <a:rPr lang="pl-PL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 sprawie zasad udzielania dotacji celowych na prace konserwatorskie, restauratorskie i roboty budowlane przy </a:t>
            </a:r>
            <a:r>
              <a:rPr lang="pl-PL" sz="32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zabytku wpisanym do rejestru zabytków lub ujętym </a:t>
            </a:r>
            <a:br>
              <a:rPr lang="pl-PL" sz="32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 gminnej ewidencji zabytków Wrocławia </a:t>
            </a:r>
            <a:r>
              <a:rPr lang="pl-PL" sz="3200" dirty="0">
                <a:latin typeface="+mn-lt"/>
                <a:cs typeface="Times New Roman" panose="02020603050405020304" pitchFamily="18" charset="0"/>
              </a:rPr>
              <a:t>(Dz. Urz. Woj. </a:t>
            </a:r>
            <a:r>
              <a:rPr lang="pl-PL" sz="3200" dirty="0" err="1">
                <a:latin typeface="+mn-lt"/>
                <a:cs typeface="Times New Roman" panose="02020603050405020304" pitchFamily="18" charset="0"/>
              </a:rPr>
              <a:t>Doln</a:t>
            </a:r>
            <a:r>
              <a:rPr lang="pl-PL" sz="3200" dirty="0">
                <a:latin typeface="+mn-lt"/>
                <a:cs typeface="Times New Roman" panose="02020603050405020304" pitchFamily="18" charset="0"/>
              </a:rPr>
              <a:t>. z 2025 r. poz. 4375 </a:t>
            </a:r>
            <a:br>
              <a:rPr lang="pl-PL" sz="3200" dirty="0">
                <a:latin typeface="+mn-lt"/>
                <a:cs typeface="Times New Roman" panose="02020603050405020304" pitchFamily="18" charset="0"/>
              </a:rPr>
            </a:br>
            <a:r>
              <a:rPr lang="pl-PL" sz="3200" dirty="0">
                <a:latin typeface="+mn-lt"/>
                <a:cs typeface="Times New Roman" panose="02020603050405020304" pitchFamily="18" charset="0"/>
              </a:rPr>
              <a:t>i 4752 oraz z 2026 r. poz. 590)</a:t>
            </a:r>
            <a:br>
              <a:rPr lang="pl-PL" sz="3200" dirty="0">
                <a:latin typeface="+mn-lt"/>
                <a:cs typeface="Times New Roman" panose="02020603050405020304" pitchFamily="18" charset="0"/>
              </a:rPr>
            </a:br>
            <a:br>
              <a:rPr lang="pl-PL" sz="3200" dirty="0">
                <a:latin typeface="+mn-lt"/>
                <a:cs typeface="Times New Roman" panose="02020603050405020304" pitchFamily="18" charset="0"/>
              </a:rPr>
            </a:br>
            <a:endParaRPr lang="pl-PL" sz="3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C6C15004-327E-4565-BD99-0BF3FBB5DE67}"/>
              </a:ext>
            </a:extLst>
          </p:cNvPr>
          <p:cNvSpPr/>
          <p:nvPr/>
        </p:nvSpPr>
        <p:spPr>
          <a:xfrm>
            <a:off x="755576" y="4581128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Poprzednia uchwała:</a:t>
            </a:r>
          </a:p>
          <a:p>
            <a:pPr algn="ctr"/>
            <a:r>
              <a:rPr lang="pl-PL" sz="2000" dirty="0"/>
              <a:t>dotacje </a:t>
            </a:r>
          </a:p>
          <a:p>
            <a:pPr algn="ctr"/>
            <a:r>
              <a:rPr lang="pl-PL" sz="2000" b="1" dirty="0">
                <a:solidFill>
                  <a:schemeClr val="tx1"/>
                </a:solidFill>
              </a:rPr>
              <a:t>tylko na zabytki wpisane do rejestru zabytków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B95ABF74-862A-41EB-A981-B519A2FE0913}"/>
              </a:ext>
            </a:extLst>
          </p:cNvPr>
          <p:cNvSpPr/>
          <p:nvPr/>
        </p:nvSpPr>
        <p:spPr>
          <a:xfrm>
            <a:off x="5292080" y="4581128"/>
            <a:ext cx="30963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Nowa uchwała:</a:t>
            </a:r>
          </a:p>
          <a:p>
            <a:pPr algn="ctr"/>
            <a:r>
              <a:rPr lang="pl-PL" sz="2000" dirty="0"/>
              <a:t>dotacje </a:t>
            </a:r>
          </a:p>
          <a:p>
            <a:pPr algn="ctr"/>
            <a:r>
              <a:rPr lang="pl-PL" sz="2000" dirty="0"/>
              <a:t>na </a:t>
            </a:r>
            <a:r>
              <a:rPr lang="pl-PL" sz="2000" b="1" dirty="0">
                <a:solidFill>
                  <a:schemeClr val="tx1"/>
                </a:solidFill>
              </a:rPr>
              <a:t>zabytki wpisane do rejestru zabytków lub ujęte w </a:t>
            </a:r>
            <a:r>
              <a:rPr lang="pl-PL" sz="2000" b="1" dirty="0">
                <a:solidFill>
                  <a:srgbClr val="C00000"/>
                </a:solidFill>
              </a:rPr>
              <a:t>gminnej ewidencji zabytków Wrocławia</a:t>
            </a:r>
          </a:p>
        </p:txBody>
      </p:sp>
    </p:spTree>
    <p:extLst>
      <p:ext uri="{BB962C8B-B14F-4D97-AF65-F5344CB8AC3E}">
        <p14:creationId xmlns:p14="http://schemas.microsoft.com/office/powerpoint/2010/main" val="110171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67543" y="4221088"/>
            <a:ext cx="8447309" cy="1152128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br>
              <a:rPr lang="pl-PL" sz="4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chwała Rady Miejskiej Wrocławia</a:t>
            </a:r>
            <a:br>
              <a:rPr lang="pl-PL" sz="32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sprawie udzielenia dotacji celowych na prace konserwatorskie, restauratorskie i roboty budowlane przy zabytkach wpisanych do rejestru zabytków oraz ujętych w gminnej ewidencji zabytków Wrocławia</a:t>
            </a:r>
            <a:br>
              <a:rPr lang="pl-PL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000" b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9144000" cy="1800200"/>
          </a:xfrm>
        </p:spPr>
        <p:txBody>
          <a:bodyPr>
            <a:normAutofit/>
          </a:bodyPr>
          <a:lstStyle/>
          <a:p>
            <a:r>
              <a:rPr lang="pl-PL" sz="4000" b="1" dirty="0">
                <a:solidFill>
                  <a:srgbClr val="FF0000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698533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" y="163606"/>
            <a:ext cx="8703128" cy="1346956"/>
          </a:xfrm>
        </p:spPr>
        <p:txBody>
          <a:bodyPr>
            <a:normAutofit/>
          </a:bodyPr>
          <a:lstStyle/>
          <a:p>
            <a:r>
              <a:rPr lang="pl-PL" sz="1050" b="1" dirty="0">
                <a:solidFill>
                  <a:schemeClr val="dk1"/>
                </a:solidFill>
              </a:rPr>
              <a:t> </a:t>
            </a:r>
            <a:endParaRPr lang="pl-PL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72FB2CF-FF9A-4FB5-AC28-91A4FB6AED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199774" y="3821539"/>
            <a:ext cx="43163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12C87F7-9BC6-45B0-B5EA-BE6289F6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0C8D67C-3AA8-446C-9CFB-63D0C7037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01934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2B79580-4107-4723-85D6-68DA66D38BA6}"/>
              </a:ext>
            </a:extLst>
          </p:cNvPr>
          <p:cNvSpPr txBox="1"/>
          <p:nvPr/>
        </p:nvSpPr>
        <p:spPr>
          <a:xfrm>
            <a:off x="134936" y="187723"/>
            <a:ext cx="88078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Nabór wniosków o udzielenie dotacji prowadzono w okresie:</a:t>
            </a:r>
          </a:p>
          <a:p>
            <a:pPr algn="ctr"/>
            <a:r>
              <a:rPr lang="pl-PL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od 1 listopada do 15 grudnia 2025</a:t>
            </a:r>
            <a:r>
              <a:rPr lang="pl-PL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pl-PL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b="1" kern="1200" dirty="0">
              <a:solidFill>
                <a:srgbClr val="FF0000"/>
              </a:solidFill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pl-PL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W ramach naboru wniosków o udzielenie dotacji wpłynęło:</a:t>
            </a:r>
            <a:b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b="1" kern="12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177 wniosków</a:t>
            </a:r>
            <a:r>
              <a:rPr lang="pl-PL" dirty="0"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W</a:t>
            </a:r>
            <a:r>
              <a:rPr lang="pl-PL" b="1" kern="12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151 </a:t>
            </a: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wnioskach</a:t>
            </a:r>
            <a:r>
              <a:rPr lang="pl-PL" b="1" kern="12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stwierdzono uchybienia formalne, które podlegały uzupełnieniu lub korekcie.</a:t>
            </a:r>
            <a: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pl-PL" b="1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W dniu 25 lutego 2026 r. </a:t>
            </a: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odbyło się posiedzenie Komisji do oceny wniosków </a:t>
            </a:r>
          </a:p>
          <a:p>
            <a:pPr algn="ctr"/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o udzielenie dotacji celowych, które przeszły pozytywną ocenę formalną.</a:t>
            </a: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Po przeprowadzeniu głosowania Komisja zdecydowała o rekomendacji do udzielenia dotacji </a:t>
            </a:r>
            <a:r>
              <a:rPr lang="pl-PL" sz="2400" b="1" kern="1200" dirty="0">
                <a:solidFill>
                  <a:srgbClr val="00B05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dla 29 zadań</a:t>
            </a:r>
            <a:r>
              <a:rPr lang="pl-PL" sz="2400" kern="1200" dirty="0">
                <a:solidFill>
                  <a:srgbClr val="00B05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pl-PL" kern="12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dotyczących prac konserwatorskich, restauratorskich lub robót budowlanych przy zabytku </a:t>
            </a:r>
            <a:b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wobec: </a:t>
            </a:r>
            <a:r>
              <a:rPr lang="pl-PL" b="1" kern="1200" dirty="0">
                <a:solidFill>
                  <a:srgbClr val="00B0F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9</a:t>
            </a: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 obiektów </a:t>
            </a:r>
            <a:r>
              <a:rPr lang="pl-PL" b="1" kern="1200" dirty="0">
                <a:solidFill>
                  <a:srgbClr val="00B0F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wpisanych do rejestru zabytków </a:t>
            </a:r>
            <a:br>
              <a:rPr lang="pl-PL" b="1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i </a:t>
            </a:r>
            <a:r>
              <a:rPr lang="pl-PL" b="1" kern="1200" dirty="0">
                <a:solidFill>
                  <a:srgbClr val="00B0F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20</a:t>
            </a: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pl-PL" b="1" kern="1200" dirty="0">
                <a:solidFill>
                  <a:srgbClr val="00B0F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ujętych w gminnej ewidencji </a:t>
            </a: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zabytków Wrocławia.</a:t>
            </a: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Tegoroczne środki finansowe przeznaczone w budżecie Miasta na dotacje w roku 2026 wynoszą </a:t>
            </a:r>
            <a:r>
              <a:rPr lang="pl-PL" b="1" kern="12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18 000 000,00 zł</a:t>
            </a:r>
            <a:r>
              <a:rPr lang="pl-PL" kern="1200" dirty="0">
                <a:effectLst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br>
              <a:rPr lang="pl-PL" b="1" kern="12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</a:br>
            <a:br>
              <a:rPr lang="pl-PL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pl-PL" kern="12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Łączna wartość proponowanych dotacji wynosi </a:t>
            </a:r>
            <a:r>
              <a:rPr lang="pl-PL" b="1" kern="12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Calibri" panose="020F0502020204030204" pitchFamily="34" charset="0"/>
              </a:rPr>
              <a:t>14 846 979,43 zł</a:t>
            </a:r>
            <a:r>
              <a:rPr lang="pl-PL" kern="1200" dirty="0">
                <a:effectLst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br>
              <a:rPr lang="pl-PL" sz="1600" b="1" kern="120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603268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85" y="2608894"/>
            <a:ext cx="8824224" cy="788523"/>
          </a:xfrm>
        </p:spPr>
        <p:txBody>
          <a:bodyPr>
            <a:normAutofit fontScale="90000"/>
          </a:bodyPr>
          <a:lstStyle/>
          <a:p>
            <a: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Dotacje udzielone i rozliczone </a:t>
            </a:r>
            <a:b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2025 roku</a:t>
            </a:r>
          </a:p>
        </p:txBody>
      </p:sp>
    </p:spTree>
    <p:extLst>
      <p:ext uri="{BB962C8B-B14F-4D97-AF65-F5344CB8AC3E}">
        <p14:creationId xmlns:p14="http://schemas.microsoft.com/office/powerpoint/2010/main" val="922912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63605"/>
            <a:ext cx="8824224" cy="788523"/>
          </a:xfrm>
        </p:spPr>
        <p:txBody>
          <a:bodyPr>
            <a:normAutofit/>
          </a:bodyPr>
          <a:lstStyle/>
          <a:p>
            <a:pPr algn="l"/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53315C3-7730-4C4E-AA4E-FE5ADA420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44869" y="1584325"/>
            <a:ext cx="4110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8" name="Tabela 18">
            <a:extLst>
              <a:ext uri="{FF2B5EF4-FFF2-40B4-BE49-F238E27FC236}">
                <a16:creationId xmlns:a16="http://schemas.microsoft.com/office/drawing/2014/main" id="{8F16D4C6-F894-47F1-B941-55EEEE1B8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08122"/>
              </p:ext>
            </p:extLst>
          </p:nvPr>
        </p:nvGraphicFramePr>
        <p:xfrm>
          <a:off x="23816" y="52835"/>
          <a:ext cx="9101134" cy="6698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10">
                  <a:extLst>
                    <a:ext uri="{9D8B030D-6E8A-4147-A177-3AD203B41FA5}">
                      <a16:colId xmlns:a16="http://schemas.microsoft.com/office/drawing/2014/main" val="2331503187"/>
                    </a:ext>
                  </a:extLst>
                </a:gridCol>
                <a:gridCol w="2050117">
                  <a:extLst>
                    <a:ext uri="{9D8B030D-6E8A-4147-A177-3AD203B41FA5}">
                      <a16:colId xmlns:a16="http://schemas.microsoft.com/office/drawing/2014/main" val="3160777027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730885392"/>
                    </a:ext>
                  </a:extLst>
                </a:gridCol>
                <a:gridCol w="2454501">
                  <a:extLst>
                    <a:ext uri="{9D8B030D-6E8A-4147-A177-3AD203B41FA5}">
                      <a16:colId xmlns:a16="http://schemas.microsoft.com/office/drawing/2014/main" val="1338552636"/>
                    </a:ext>
                  </a:extLst>
                </a:gridCol>
                <a:gridCol w="1015946">
                  <a:extLst>
                    <a:ext uri="{9D8B030D-6E8A-4147-A177-3AD203B41FA5}">
                      <a16:colId xmlns:a16="http://schemas.microsoft.com/office/drawing/2014/main" val="1887355342"/>
                    </a:ext>
                  </a:extLst>
                </a:gridCol>
              </a:tblGrid>
              <a:tr h="491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podmiotu wnioskującego o dotację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zabytku i nr rejestru w przypadku zabytku wpisanego do rejestru, adres zabytku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zadania, na które przyznano dotację 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Kwota przyznanej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dotacji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57925901"/>
                  </a:ext>
                </a:extLst>
              </a:tr>
              <a:tr h="1285688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Parafia Rzymskokatolicka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pw. Świętego Jana Chrzciciela we Wrocławiu - Katedralna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defTabSz="714375">
                        <a:tabLst/>
                      </a:pPr>
                      <a:r>
                        <a:rPr lang="pl-PL" sz="10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Prospekt organowy </a:t>
                      </a: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oraz instrument muzyczny – 151 głosowe organy z kontuarem znajdujące się na emporze zachodniej </a:t>
                      </a:r>
                      <a:r>
                        <a:rPr lang="pl-PL" sz="1000" b="1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Katedry pw. św. Jana Chrzciciela </a:t>
                      </a: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we Wrocławiu – </a:t>
                      </a:r>
                    </a:p>
                    <a:p>
                      <a:pPr marL="0" indent="0" defTabSz="714375">
                        <a:tabLst/>
                      </a:pP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pl. Katedralny 18 </a:t>
                      </a:r>
                      <a:b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</a:br>
                      <a:r>
                        <a:rPr lang="pl-PL" sz="1000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nr rejestru zabytków B/2798 decyzja z dnia 14 marca 2022 r. </a:t>
                      </a:r>
                      <a:endParaRPr lang="pl-PL" sz="1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Prace organmistrzowskie związane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z renowacją, rekonstrukcją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 montażem części elementów organów Wilhelma Sauera w Archikatedrze św. Jana Chrzciciela we Wrocławiu.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3 000 000,00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46020902"/>
                  </a:ext>
                </a:extLst>
              </a:tr>
              <a:tr h="473156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Zgromadzenie Sióstr Urszulanek Unii Rzymskiej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Klasztor sióstr Urszulanek - pl. Nankiera 16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A/3141/111 decyzja z dnia 14.02.1962 r.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północnej wirydarza C.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317 000,00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6336624"/>
                  </a:ext>
                </a:extLst>
              </a:tr>
              <a:tr h="635661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Klasztor OO. Dominikanów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Kościół p.w. św. Wojciecha - pl. Dominikański 2</a:t>
                      </a:r>
                      <a:b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239/165 decyzja z dnia 15.02.1962 r.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Ratunkowe prace budowlano-konserwatorskie elewacji prezbiterium kościoła - etap VII.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650 000,00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0877409"/>
                  </a:ext>
                </a:extLst>
              </a:tr>
              <a:tr h="798168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Parafia Rzymskokatolicka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pw. św. Michała Archanioła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Kościół pw. św. Michała Archanioła –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ul. Prusa 78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A/2493/352/</a:t>
                      </a:r>
                      <a:r>
                        <a:rPr lang="pl-PL" sz="10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Wm</a:t>
                      </a: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decyzja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z dnia 04.08.1977 r.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Prace budowlano-konserwatorskie przy elewacjach południowego ramienia transeptu. Nakaz PINB – etap XVIII.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720 000,00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49572785"/>
                  </a:ext>
                </a:extLst>
              </a:tr>
              <a:tr h="1147157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Parafia Rzymskokatolicka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pw. Wniebowzięcia NMP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Kościół Parafialny pw. Wniebowzięcia NMP </a:t>
                      </a:r>
                      <a:b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Wrocław-</a:t>
                      </a:r>
                      <a:r>
                        <a:rPr lang="pl-PL" sz="1000" b="1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Ołtaszyn</a:t>
                      </a: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- ul. Parafialna 70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A/5337/200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decyzja z dnia 30.12.1970 r.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Rewitalizacja lica ściany elewacji prezbiterium oraz zakrystii oraz wschodniej i południowej elewacji części halowej kościoła etap (RE-2) , wraz z wymianą zewnętrznych okien osłaniających witraż (etap RE-3).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898 536,55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00946755"/>
                  </a:ext>
                </a:extLst>
              </a:tr>
              <a:tr h="1062729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(Diecezja) Eparchia Wrocławsko-Koszalińska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Kościół św. Jakuba i św. Wincentego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we Wrocławiu </a:t>
                      </a:r>
                      <a:b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- pl. Nankiera 15a </a:t>
                      </a:r>
                      <a:b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A/3144/108 decyzja z dnia 14.02.1962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Prace konserwatorskie ścian wewnętrznych, filarów oraz detalu kamiennego i epitafiów w kościele p.w. św.  Wincentego i Jakuba we Wrocławiu przy pl. Biskupa Nankiera 15a.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200 000,00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6640953"/>
                  </a:ext>
                </a:extLst>
              </a:tr>
              <a:tr h="798168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Diecezja Wrocławska Kościoła Polskokatolickiego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Kościół pw. św. Marii Magdaleny –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ul. Szewska 10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431/84 decyzja z dnia 06.02.1962 r.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Prace konserwatorskie elewacji nawy głównej, naw bocznych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 kruchty od strony północnej - etap XIV.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2 980 897,30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91735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7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63605"/>
            <a:ext cx="8824224" cy="788523"/>
          </a:xfrm>
        </p:spPr>
        <p:txBody>
          <a:bodyPr>
            <a:normAutofit/>
          </a:bodyPr>
          <a:lstStyle/>
          <a:p>
            <a:pPr algn="l"/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53315C3-7730-4C4E-AA4E-FE5ADA420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44869" y="1584325"/>
            <a:ext cx="4110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8" name="Tabela 18">
            <a:extLst>
              <a:ext uri="{FF2B5EF4-FFF2-40B4-BE49-F238E27FC236}">
                <a16:creationId xmlns:a16="http://schemas.microsoft.com/office/drawing/2014/main" id="{8F16D4C6-F894-47F1-B941-55EEEE1B8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936320"/>
              </p:ext>
            </p:extLst>
          </p:nvPr>
        </p:nvGraphicFramePr>
        <p:xfrm>
          <a:off x="107504" y="163605"/>
          <a:ext cx="8928993" cy="6338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33150318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179358585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730885392"/>
                    </a:ext>
                  </a:extLst>
                </a:gridCol>
                <a:gridCol w="2397020">
                  <a:extLst>
                    <a:ext uri="{9D8B030D-6E8A-4147-A177-3AD203B41FA5}">
                      <a16:colId xmlns:a16="http://schemas.microsoft.com/office/drawing/2014/main" val="1338552636"/>
                    </a:ext>
                  </a:extLst>
                </a:gridCol>
                <a:gridCol w="987357">
                  <a:extLst>
                    <a:ext uri="{9D8B030D-6E8A-4147-A177-3AD203B41FA5}">
                      <a16:colId xmlns:a16="http://schemas.microsoft.com/office/drawing/2014/main" val="1887355342"/>
                    </a:ext>
                  </a:extLst>
                </a:gridCol>
              </a:tblGrid>
              <a:tr h="497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podmiotu wnioskującego o dotację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zabytku i nr rejestru w przypadku zabytku wpisanego do rejestru, adres zabytku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zadania, na które przyznano dotację 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Kwota przyznanej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dotacji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57925901"/>
                  </a:ext>
                </a:extLst>
              </a:tr>
              <a:tr h="679527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Białoskórnicza 19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Białoskórnicza 19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A/1596/5 decyzja z dnia 22.03.1962 r.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i dachu kamienicy.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308 920,00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1919186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 Sympatyków Transportu Miejskiego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Autobus Jelcz L11/2 (Klub Sympatyków Transportu miejskiego)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nr rejestru zabytków B/2790 decyzja z dnia 14.12.2021 r.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Zakończenie remontu zabytkowego autobusu Jelcz L11/2.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190 000,00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6336624"/>
                  </a:ext>
                </a:extLst>
              </a:tr>
              <a:tr h="768821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Budynku Mieszkalnego, Wielorodzinnego,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ul. Sienkiewicza 109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Budynek mieszkalny - ul. Sienkiewicza 109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frontowych.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186 205,82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0877409"/>
                  </a:ext>
                </a:extLst>
              </a:tr>
              <a:tr h="670122">
                <a:tc>
                  <a:txBody>
                    <a:bodyPr/>
                    <a:lstStyle/>
                    <a:p>
                      <a:r>
                        <a:rPr lang="pl-PL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"Nasz Dom"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Hercena 8 </a:t>
                      </a:r>
                      <a:b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 wraz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z balkonami.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177 747,55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4957278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ul. Pomorskiej 41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Kamienica- ul. Pomorska 41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frontowych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 szczytowej.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313 738,71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00946755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pl. Piłsudskiego 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Budynek mieszkalny - pl. Piłsudskiego 9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Kompleksowy remont dachu: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 zakresie wymiany poszycia dachowego z dachówki karpiówki, wymiana obróbek blacharskich, rynien i rur spustowych.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164 190,56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6640953"/>
                  </a:ext>
                </a:extLst>
              </a:tr>
              <a:tr h="841628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ul. Jedności Narodowej 166/168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Jedności Narodowej 166/168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frontowych budynku mieszkalnego wielorodzinnego.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264 064,72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95154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63605"/>
            <a:ext cx="8824224" cy="788523"/>
          </a:xfrm>
        </p:spPr>
        <p:txBody>
          <a:bodyPr>
            <a:normAutofit/>
          </a:bodyPr>
          <a:lstStyle/>
          <a:p>
            <a:pPr algn="l"/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53315C3-7730-4C4E-AA4E-FE5ADA420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44869" y="1584325"/>
            <a:ext cx="4110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8" name="Tabela 18">
            <a:extLst>
              <a:ext uri="{FF2B5EF4-FFF2-40B4-BE49-F238E27FC236}">
                <a16:creationId xmlns:a16="http://schemas.microsoft.com/office/drawing/2014/main" id="{8F16D4C6-F894-47F1-B941-55EEEE1B8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118642"/>
              </p:ext>
            </p:extLst>
          </p:nvPr>
        </p:nvGraphicFramePr>
        <p:xfrm>
          <a:off x="107504" y="141554"/>
          <a:ext cx="8928993" cy="6527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33150318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37244524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730885392"/>
                    </a:ext>
                  </a:extLst>
                </a:gridCol>
                <a:gridCol w="2397020">
                  <a:extLst>
                    <a:ext uri="{9D8B030D-6E8A-4147-A177-3AD203B41FA5}">
                      <a16:colId xmlns:a16="http://schemas.microsoft.com/office/drawing/2014/main" val="1338552636"/>
                    </a:ext>
                  </a:extLst>
                </a:gridCol>
                <a:gridCol w="987357">
                  <a:extLst>
                    <a:ext uri="{9D8B030D-6E8A-4147-A177-3AD203B41FA5}">
                      <a16:colId xmlns:a16="http://schemas.microsoft.com/office/drawing/2014/main" val="1887355342"/>
                    </a:ext>
                  </a:extLst>
                </a:gridCol>
              </a:tblGrid>
              <a:tr h="497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podmiotu wnioskującego o dotację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zabytku i nr rejestru w przypadku zabytku wpisanego do rejestru, adres zabytku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zadania, na które przyznano dotację 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Kwota przyznanej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dotacji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57925901"/>
                  </a:ext>
                </a:extLst>
              </a:tr>
              <a:tr h="629570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Czajkowskiego 30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Czajkowskiego 30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 bocznej oraz klatki schodowej budynku.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307 384,20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57919037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pl. Piłsudskiego 12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Budynek mieszkalny - pl. Piłsudskiego 12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dachu z wymianą poszycia dachowego z dachówki karpiówki. Remont klatki schodowej.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193 893,59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64870294"/>
                  </a:ext>
                </a:extLst>
              </a:tr>
              <a:tr h="1039802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Kasprowicza 16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Willa - al. Kasprowicza 16 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budynku i  klatki schodowej (odtworzenie malatury na ścianach) remont drewnianych elementów klatki schodowej budynku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624 847,06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6414425"/>
                  </a:ext>
                </a:extLst>
              </a:tr>
              <a:tr h="598916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„Pasteura 16”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wybrzeże Pasteura 16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 kamienicy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253 832,87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8025194"/>
                  </a:ext>
                </a:extLst>
              </a:tr>
              <a:tr h="613405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ul. Sernicka 40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Budynek mieszkalny - ul. Sernicka 40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budynku - dach i elewacja.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221 878,42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0877409"/>
                  </a:ext>
                </a:extLst>
              </a:tr>
              <a:tr h="754747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Racławicka 44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Willa - ul. Racławicka 44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budynku mieszkalnego wielorodzinnego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200 000,00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4957278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ul. Pomorskiej 48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Pomorska 48 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203 487,06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00946755"/>
                  </a:ext>
                </a:extLst>
              </a:tr>
              <a:tr h="737546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ul. Pomorskiej 25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Pomorska 25 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190 507,09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16640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23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63605"/>
            <a:ext cx="8824224" cy="788523"/>
          </a:xfrm>
        </p:spPr>
        <p:txBody>
          <a:bodyPr>
            <a:normAutofit/>
          </a:bodyPr>
          <a:lstStyle/>
          <a:p>
            <a:pPr algn="l"/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53315C3-7730-4C4E-AA4E-FE5ADA420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644869" y="1584325"/>
            <a:ext cx="4110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8" name="Tabela 18">
            <a:extLst>
              <a:ext uri="{FF2B5EF4-FFF2-40B4-BE49-F238E27FC236}">
                <a16:creationId xmlns:a16="http://schemas.microsoft.com/office/drawing/2014/main" id="{8F16D4C6-F894-47F1-B941-55EEEE1B8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454494"/>
              </p:ext>
            </p:extLst>
          </p:nvPr>
        </p:nvGraphicFramePr>
        <p:xfrm>
          <a:off x="107503" y="220383"/>
          <a:ext cx="8928993" cy="6238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33150318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37244524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2730885392"/>
                    </a:ext>
                  </a:extLst>
                </a:gridCol>
                <a:gridCol w="2397020">
                  <a:extLst>
                    <a:ext uri="{9D8B030D-6E8A-4147-A177-3AD203B41FA5}">
                      <a16:colId xmlns:a16="http://schemas.microsoft.com/office/drawing/2014/main" val="1338552636"/>
                    </a:ext>
                  </a:extLst>
                </a:gridCol>
                <a:gridCol w="987357">
                  <a:extLst>
                    <a:ext uri="{9D8B030D-6E8A-4147-A177-3AD203B41FA5}">
                      <a16:colId xmlns:a16="http://schemas.microsoft.com/office/drawing/2014/main" val="1887355342"/>
                    </a:ext>
                  </a:extLst>
                </a:gridCol>
              </a:tblGrid>
              <a:tr h="497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sz="10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Nazwa podmiotu wnioskującego o dotację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zabytku i nr rejestru w przypadku zabytku wpisanego do rejestru, adres zabytku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Nazwa zadania, na które przyznano dotację 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Kwota przyznanej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dotacji</a:t>
                      </a:r>
                      <a:endParaRPr lang="pl-PL" sz="1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57925901"/>
                  </a:ext>
                </a:extLst>
              </a:tr>
              <a:tr h="766765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ul. Kleczkowskiej 16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Kleczkowska 16 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frontowych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(z balkonami) w budynku mieszkalnym wielorodzinnym. 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277 418,57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50474196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ul. Żeromskiego 54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Żeromskiego 54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 budynku.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247 477,46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68078389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Budynku Mieszkalnego, Wielorodzinnego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przy ul. </a:t>
                      </a:r>
                      <a:r>
                        <a:rPr lang="pl-PL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Curie-</a:t>
                      </a: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Skłodowskiej 11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Curie-Skłodowskiej 11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 wraz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z remontem balkonów ( bez elewacji od strony Nauczycielskiej).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360 907,31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24283683"/>
                  </a:ext>
                </a:extLst>
              </a:tr>
              <a:tr h="1137639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ul. Miarki 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Miarki 1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frontowej, wykonanie izolacji przeciwwilgociowych ścian piwnicznych, remont stropu nad piwnicami, remont schodów zejściowych do piwnic.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148 914,74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8659566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ul. Siemieńskiego 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Kamienica - ul. Siemieńskiego 9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elewacji frontowej oraz remont balkonów budynku.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173 095,33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7282091"/>
                  </a:ext>
                </a:extLst>
              </a:tr>
              <a:tr h="966384">
                <a:tc>
                  <a:txBody>
                    <a:bodyPr/>
                    <a:lstStyle/>
                    <a:p>
                      <a:r>
                        <a:rPr lang="pl-PL" sz="1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Polski Czerwony Krzyż na rzecz Dolnośląskiego Oddziału Okręgowego Polskiego Czerwonego Krzyża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Willa</a:t>
                      </a:r>
                      <a:r>
                        <a:rPr lang="pl-PL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, ob. </a:t>
                      </a: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siedziba Polskiego Czerwonego Krzyża </a:t>
                      </a:r>
                      <a:r>
                        <a:rPr lang="pl-PL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Dolnośląskiego Zarząd Okręgowy we Wrocławiu </a:t>
                      </a:r>
                      <a:b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ul. Bujwida 34 - </a:t>
                      </a:r>
                      <a:r>
                        <a:rPr lang="pl-PL" sz="10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dachu w budynku Polskiego Czerwonego Krzyża we Wrocławiu.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745 508,18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11712319"/>
                  </a:ext>
                </a:extLst>
              </a:tr>
              <a:tr h="781905">
                <a:tc>
                  <a:txBody>
                    <a:bodyPr/>
                    <a:lstStyle/>
                    <a:p>
                      <a:r>
                        <a:rPr lang="pl-PL" sz="1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Wspólnota Mieszkaniowa przy al. Jarzębinowej 13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Willa - al. Jarzębinowa 13 </a:t>
                      </a:r>
                      <a:b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gminna ewidencja zabytków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Remont dachu i elewacji.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pl-PL" sz="1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326 523,34 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82800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719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" y="163606"/>
            <a:ext cx="8703128" cy="1346956"/>
          </a:xfrm>
        </p:spPr>
        <p:txBody>
          <a:bodyPr>
            <a:normAutofit/>
          </a:bodyPr>
          <a:lstStyle/>
          <a:p>
            <a:r>
              <a:rPr lang="pl-PL" sz="1050" b="1" dirty="0">
                <a:solidFill>
                  <a:schemeClr val="dk1"/>
                </a:solidFill>
              </a:rPr>
              <a:t> </a:t>
            </a:r>
            <a:endParaRPr lang="pl-PL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72FB2CF-FF9A-4FB5-AC28-91A4FB6AED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199774" y="3821539"/>
            <a:ext cx="43163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12C87F7-9BC6-45B0-B5EA-BE6289F6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0C8D67C-3AA8-446C-9CFB-63D0C7037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0" y="12479"/>
            <a:ext cx="9168890" cy="6875989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2B79580-4107-4723-85D6-68DA66D38BA6}"/>
              </a:ext>
            </a:extLst>
          </p:cNvPr>
          <p:cNvSpPr txBox="1"/>
          <p:nvPr/>
        </p:nvSpPr>
        <p:spPr>
          <a:xfrm>
            <a:off x="184731" y="163606"/>
            <a:ext cx="88210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Lokalizacja dotowanych zabytków nieruchomych na terenie Wrocławia</a:t>
            </a:r>
          </a:p>
          <a:p>
            <a:endParaRPr lang="pl-PL" sz="16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D68660C-5BBC-47F4-817B-0AB5BB54C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0916"/>
            <a:ext cx="8591872" cy="60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56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" y="163606"/>
            <a:ext cx="8703128" cy="1346956"/>
          </a:xfrm>
        </p:spPr>
        <p:txBody>
          <a:bodyPr>
            <a:normAutofit/>
          </a:bodyPr>
          <a:lstStyle/>
          <a:p>
            <a:r>
              <a:rPr lang="pl-PL" sz="1050" b="1" dirty="0">
                <a:solidFill>
                  <a:schemeClr val="dk1"/>
                </a:solidFill>
              </a:rPr>
              <a:t> </a:t>
            </a:r>
            <a:endParaRPr lang="pl-PL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72FB2CF-FF9A-4FB5-AC28-91A4FB6AED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199774" y="3821539"/>
            <a:ext cx="43163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12C87F7-9BC6-45B0-B5EA-BE6289F6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0C8D67C-3AA8-446C-9CFB-63D0C7037E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0" y="12479"/>
            <a:ext cx="9168890" cy="6875989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2B79580-4107-4723-85D6-68DA66D38BA6}"/>
              </a:ext>
            </a:extLst>
          </p:cNvPr>
          <p:cNvSpPr txBox="1"/>
          <p:nvPr/>
        </p:nvSpPr>
        <p:spPr>
          <a:xfrm>
            <a:off x="134936" y="187723"/>
            <a:ext cx="8807896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1. Katedra pw. św. Jana Chrzciciela we Wrocławiu - Pl. Katedralny 18</a:t>
            </a:r>
          </a:p>
          <a:p>
            <a:r>
              <a:rPr lang="pl-PL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Prospekt organowy oraz instrument muzyczny – 151 głosowe organy z kontuarem znajdujące się na emporze zachodniej Katedry pw. św. Jana Chrzciciela we Wrocławiu, w ramach realizacji zadania pod nazwą: "Prace organmistrzowskie związane z renowacją, rekonstrukcją i montażem części elementów organów Wilhelma Sauera w Archikatedrze św. Jana Chrzciciela we Wrocławiu"</a:t>
            </a:r>
            <a:endParaRPr lang="pl-PL" sz="1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EA57645-9CE2-49E1-9977-2BA1B85E2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56" y="1763041"/>
            <a:ext cx="3242083" cy="448707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8DDABEC8-EE62-4348-91C8-C9F823CABA26}"/>
              </a:ext>
            </a:extLst>
          </p:cNvPr>
          <p:cNvSpPr/>
          <p:nvPr/>
        </p:nvSpPr>
        <p:spPr>
          <a:xfrm>
            <a:off x="154453" y="4943423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3 000 000,00 zł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907445F-47AB-4784-A602-814AEBB7A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6" y="2636912"/>
            <a:ext cx="2925220" cy="209239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BEBA474-59D5-4073-931B-F8E25A399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7462" y="2576572"/>
            <a:ext cx="3319914" cy="24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4"/>
            <a:ext cx="9144000" cy="7053426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" y="163606"/>
            <a:ext cx="8703128" cy="1346956"/>
          </a:xfrm>
        </p:spPr>
        <p:txBody>
          <a:bodyPr>
            <a:normAutofit/>
          </a:bodyPr>
          <a:lstStyle/>
          <a:p>
            <a:r>
              <a:rPr lang="pl-PL" sz="1050" b="1" dirty="0">
                <a:solidFill>
                  <a:schemeClr val="dk1"/>
                </a:solidFill>
              </a:rPr>
              <a:t> </a:t>
            </a:r>
            <a:endParaRPr lang="pl-PL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72FB2CF-FF9A-4FB5-AC28-91A4FB6AEDB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199774" y="3821539"/>
            <a:ext cx="43163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12C87F7-9BC6-45B0-B5EA-BE6289F67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2C504D9-5D8F-4CE3-8FE9-F7BD04F6207C}"/>
              </a:ext>
            </a:extLst>
          </p:cNvPr>
          <p:cNvSpPr txBox="1"/>
          <p:nvPr/>
        </p:nvSpPr>
        <p:spPr>
          <a:xfrm>
            <a:off x="265037" y="49129"/>
            <a:ext cx="87031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2. Klasztor Sióstr Urszulanek - Pl. Bp. </a:t>
            </a:r>
            <a:r>
              <a:rPr lang="pl-PL" sz="14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Nankiera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dirty="0">
                <a:solidFill>
                  <a:schemeClr val="dk1"/>
                </a:solidFill>
              </a:rPr>
              <a:t>Remont elewacji północnej wirydarza C</a:t>
            </a:r>
            <a:endParaRPr lang="pl-PL" sz="1400" b="1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9E9C845-5222-4904-A769-042EFF7992F5}"/>
              </a:ext>
            </a:extLst>
          </p:cNvPr>
          <p:cNvSpPr/>
          <p:nvPr/>
        </p:nvSpPr>
        <p:spPr>
          <a:xfrm>
            <a:off x="5474785" y="43934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317 000,00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CD51F0-34F6-4ED4-AC70-B08B202618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92" y="4062545"/>
            <a:ext cx="4154273" cy="2936673"/>
          </a:xfrm>
          <a:prstGeom prst="rect">
            <a:avLst/>
          </a:prstGeom>
        </p:spPr>
      </p:pic>
      <p:pic>
        <p:nvPicPr>
          <p:cNvPr id="1026" name="Picture 2" descr="Kamienica nr 16a, pl. Nankiera biskupa, Wrocław">
            <a:extLst>
              <a:ext uri="{FF2B5EF4-FFF2-40B4-BE49-F238E27FC236}">
                <a16:creationId xmlns:a16="http://schemas.microsoft.com/office/drawing/2014/main" id="{837B3968-B848-435F-B5B1-48C13BCF2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8"/>
          <a:stretch/>
        </p:blipFill>
        <p:spPr bwMode="auto">
          <a:xfrm>
            <a:off x="85085" y="994603"/>
            <a:ext cx="4650164" cy="34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Łuk 9">
            <a:extLst>
              <a:ext uri="{FF2B5EF4-FFF2-40B4-BE49-F238E27FC236}">
                <a16:creationId xmlns:a16="http://schemas.microsoft.com/office/drawing/2014/main" id="{48F40365-AC92-4C02-AAFA-7D85765248DF}"/>
              </a:ext>
            </a:extLst>
          </p:cNvPr>
          <p:cNvSpPr/>
          <p:nvPr/>
        </p:nvSpPr>
        <p:spPr>
          <a:xfrm>
            <a:off x="6300192" y="1327118"/>
            <a:ext cx="771778" cy="102176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C9443A3-BABF-46AA-809C-ED8302A5E6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17" y="4627388"/>
            <a:ext cx="3055899" cy="22286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515F3B-BB75-4B26-93E8-137195CEC1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25"/>
          <a:stretch/>
        </p:blipFill>
        <p:spPr>
          <a:xfrm>
            <a:off x="5541879" y="788143"/>
            <a:ext cx="2796436" cy="3198294"/>
          </a:xfrm>
          <a:prstGeom prst="rect">
            <a:avLst/>
          </a:prstGeom>
        </p:spPr>
      </p:pic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8545304A-8D3E-4607-AE06-4594894578E4}"/>
              </a:ext>
            </a:extLst>
          </p:cNvPr>
          <p:cNvCxnSpPr>
            <a:cxnSpLocks/>
          </p:cNvCxnSpPr>
          <p:nvPr/>
        </p:nvCxnSpPr>
        <p:spPr>
          <a:xfrm>
            <a:off x="6516216" y="1837999"/>
            <a:ext cx="0" cy="730765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737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A71975-BEB1-4B97-9660-04BDD715B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2ADE8C92-9122-4923-81CC-AC90391C4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28" y="1825625"/>
            <a:ext cx="6833544" cy="4351338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88FC1AD-C856-4A15-A33C-F4908E350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8" y="0"/>
            <a:ext cx="9152788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967F51C-C2E6-4721-9EA7-2E75F5AA7C73}"/>
              </a:ext>
            </a:extLst>
          </p:cNvPr>
          <p:cNvSpPr txBox="1"/>
          <p:nvPr/>
        </p:nvSpPr>
        <p:spPr>
          <a:xfrm>
            <a:off x="119393" y="4316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l-PL" sz="1400" b="1" dirty="0">
                <a:solidFill>
                  <a:schemeClr val="dk1"/>
                </a:solidFill>
              </a:rPr>
              <a:t>3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Kościół klasztorny OO. Dominikanów pw. św. Wojciecha - Pl. Dominikański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dirty="0">
                <a:solidFill>
                  <a:schemeClr val="dk1"/>
                </a:solidFill>
              </a:rPr>
              <a:t>R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atunkowe prace budowlano-konserwatorskie elewacji prezbiterium kościoła - etap VII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2FD9B395-578A-4DC2-A58D-905E7A81B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77" y="3624949"/>
            <a:ext cx="2673268" cy="297323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F587ABC-C486-4B42-BFF9-1CF114851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567" y="1298701"/>
            <a:ext cx="3102778" cy="4652496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3177543-948A-475C-A3B6-2D0D31C9B78F}"/>
              </a:ext>
            </a:extLst>
          </p:cNvPr>
          <p:cNvSpPr/>
          <p:nvPr/>
        </p:nvSpPr>
        <p:spPr>
          <a:xfrm>
            <a:off x="5674733" y="6105308"/>
            <a:ext cx="2907808" cy="598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650 000,00 zł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50740C6-4DC3-44F4-87CB-AE9F84475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58" y="871679"/>
            <a:ext cx="4016136" cy="255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0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04107" y="413266"/>
            <a:ext cx="8703128" cy="1177298"/>
          </a:xfrm>
        </p:spPr>
        <p:txBody>
          <a:bodyPr>
            <a:normAutofit/>
          </a:bodyPr>
          <a:lstStyle/>
          <a:p>
            <a:br>
              <a:rPr lang="pl-PL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320C6A0-38D3-43FC-AA30-DA4C2D4461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55198" y="3396774"/>
            <a:ext cx="8719456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40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399BEB0-DD8A-45DA-BD77-2056CA229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1300947-1DA0-45A0-A41F-0B885F72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0168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A6ED9F0-7219-441A-B6F6-9249194C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3010"/>
            <a:ext cx="2551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. </a:t>
            </a:r>
            <a:br>
              <a:rPr kumimoji="0" lang="pl-PL" altLang="pl-PL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135239F8-B39E-4317-A7A0-752B6B0DF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9F81CED-DDDF-4EDE-A5C7-2A8E91FF61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" y="1265548"/>
            <a:ext cx="4529032" cy="3396774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50559F13-3537-4EC6-958D-A66D62E1DAF3}"/>
              </a:ext>
            </a:extLst>
          </p:cNvPr>
          <p:cNvSpPr txBox="1"/>
          <p:nvPr/>
        </p:nvSpPr>
        <p:spPr>
          <a:xfrm>
            <a:off x="200310" y="56781"/>
            <a:ext cx="8524948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4. Kościół pw. św. Michała Archanioła – ul. B. Prusa 78</a:t>
            </a:r>
          </a:p>
          <a:p>
            <a:pPr>
              <a:spcBef>
                <a:spcPts val="300"/>
              </a:spcBef>
              <a:defRPr/>
            </a:pP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Prace budowlano-konserwatorskie przy elewacjach południowego ramienia transeptu. Nakaz PINB – etap XVIII</a:t>
            </a:r>
            <a:endParaRPr lang="pl-PL" sz="1400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6D9F9F0-E67E-46C4-9D94-335B353D64A4}"/>
              </a:ext>
            </a:extLst>
          </p:cNvPr>
          <p:cNvSpPr/>
          <p:nvPr/>
        </p:nvSpPr>
        <p:spPr>
          <a:xfrm>
            <a:off x="827584" y="4848178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720 000,00 zł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3E6F600-1814-45C1-8AFF-1BA994BDD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139" y="1283394"/>
            <a:ext cx="4154769" cy="23370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074EAA2-A69B-46EC-AD8E-904A9B210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85" y="3775560"/>
            <a:ext cx="4309372" cy="26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84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9975" y="-20451"/>
            <a:ext cx="8693217" cy="78515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5. Kościół pw. Wniebowzięcia NMP – ul. 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Parafialna 70 (</a:t>
            </a:r>
            <a:r>
              <a:rPr lang="pl-PL" sz="14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Ołtaszyn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b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Rewitalizacja lica ściany elewacji prezbiterium oraz zakrystii oraz wschodniej i południowej elewacji części halowej kościoła etap (RE-2) , wraz z wymianą zewnętrznych okien osłaniających witraż (etap RE-3)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605860" y="6046674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898 536,55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302C19-3A6A-4E7F-A3AE-4CA36A217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41" y="836711"/>
            <a:ext cx="4485093" cy="29900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25EB387-8C77-4D05-85B2-94EDDC099C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377" y="1447599"/>
            <a:ext cx="4887097" cy="36653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55C93DF-CAD2-451E-8C32-BC2DE4EF79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5045" r="2882" b="14231"/>
          <a:stretch/>
        </p:blipFill>
        <p:spPr>
          <a:xfrm>
            <a:off x="4305877" y="4066454"/>
            <a:ext cx="448509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38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9888" y="332656"/>
            <a:ext cx="8824224" cy="5877272"/>
          </a:xfrm>
        </p:spPr>
        <p:txBody>
          <a:bodyPr>
            <a:normAutofit fontScale="90000"/>
          </a:bodyPr>
          <a:lstStyle/>
          <a:p>
            <a: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 roku 2025 wypłacono i rozliczono łączną wartość dotacji celowych na zabytki wpisane do rejestru zabytków na kwotę </a:t>
            </a:r>
            <a:b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7 030 002,67 zł</a:t>
            </a:r>
            <a:b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dotacje wypłacono dla </a:t>
            </a:r>
            <a:br>
              <a:rPr lang="pl-PL" sz="4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 zabytków</a:t>
            </a:r>
            <a:br>
              <a:rPr lang="pl-PL" sz="4800" b="1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800" b="1" dirty="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58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2202" y="63326"/>
            <a:ext cx="8703128" cy="509643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b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ościół pw. św.  Wincentego i Jakuba 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(Diecezja - Eparchia Wrocławsko-Koszalińska) 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Pl. Biskupa </a:t>
            </a:r>
            <a:r>
              <a:rPr lang="pl-PL" sz="16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Nankiera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15a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Prace konserwatorskie ścian wewnętrznych, filarów oraz detalu kamiennego i epitafiów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374996" y="5891780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200 000,00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FC37DB8-49F2-43A2-A72A-E7F135A8CB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62" y="973585"/>
            <a:ext cx="4143704" cy="310777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62AFA64-7621-47CC-952D-2FFF7087B7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41" y="991396"/>
            <a:ext cx="2681685" cy="47546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BF19966-4F05-42BE-A49A-14951CADE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4981"/>
            <a:ext cx="3760642" cy="25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3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103" y="58219"/>
            <a:ext cx="9063896" cy="594079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7. K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ościół pw. Św. Marii Magdaleny (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Diecezja Wrocławska Kościoła Polskokatolickiego) – ul. Szewska 10 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Prace konserwatorskie elewacji nawy głównej, naw bocznych i kruchty od strony północnej - etap XIV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148064" y="6055023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2 980 897,30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A107FB9-1339-4464-830E-A2160F818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" y="952129"/>
            <a:ext cx="3917563" cy="29381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000482E-BBAC-4AF0-AD6C-7CB21532F5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38" y="929333"/>
            <a:ext cx="3778526" cy="50384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A324B8F-282F-4D58-902F-DF7BA69AD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4" y="3948519"/>
            <a:ext cx="3915833" cy="28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70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6561" y="163605"/>
            <a:ext cx="8703128" cy="446254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Białoskórniczej 19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i dachu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4860032" y="6046323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308 920,00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9262B83-8C92-4EA9-A39D-1EB827677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79" y="967752"/>
            <a:ext cx="3661229" cy="48625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0E3159F-F129-45FB-BD1D-0B3B0887AE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73018"/>
            <a:ext cx="2342990" cy="311178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0D2110A-685C-4948-BCCF-9838E45F2A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4" t="22548" r="8408" b="5835"/>
          <a:stretch/>
        </p:blipFill>
        <p:spPr>
          <a:xfrm>
            <a:off x="66561" y="4201635"/>
            <a:ext cx="4293026" cy="249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80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6502" y="0"/>
            <a:ext cx="8703128" cy="604142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pl-PL" sz="1400" b="1" dirty="0">
                <a:solidFill>
                  <a:schemeClr val="tx1"/>
                </a:solidFill>
                <a:latin typeface="+mn-lt"/>
              </a:rPr>
              <a:t>Autobus Jelcz L11/2 </a:t>
            </a:r>
            <a:b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Zakończenie remontu zabytkowego autobusu Jelcz L11/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671050" y="5827895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190 000,00 zł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13939D5-8E58-443E-A96C-7332E304C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164" y="885500"/>
            <a:ext cx="4212470" cy="28083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EE3B6DA-1D14-481B-B995-40A299D1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29" y="3870786"/>
            <a:ext cx="3518971" cy="263922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ADD820D-C7B8-4D20-889C-6884C0206B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049" y="1662025"/>
            <a:ext cx="4468820" cy="33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1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1884" y="163605"/>
            <a:ext cx="8824224" cy="547464"/>
          </a:xfrm>
        </p:spPr>
        <p:txBody>
          <a:bodyPr>
            <a:normAutofit/>
          </a:bodyPr>
          <a:lstStyle/>
          <a:p>
            <a:pPr algn="l">
              <a:spcAft>
                <a:spcPts val="300"/>
              </a:spcAft>
            </a:pP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10. Budynek mieszkalny wielorodzinny przy ul. H. Sienkiewicza 109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frontowych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14399" y="5527632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186 205,82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3CD562B-89DA-4467-99FD-B300F5F02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523" y="1534391"/>
            <a:ext cx="4224469" cy="31683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1841171-C351-487C-B226-A9032401CC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20636"/>
          <a:stretch/>
        </p:blipFill>
        <p:spPr>
          <a:xfrm rot="5400000">
            <a:off x="4355087" y="844404"/>
            <a:ext cx="3026936" cy="33115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80B8C45-1E33-4A56-BDEF-06733323F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82" y="4096741"/>
            <a:ext cx="3815602" cy="259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38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503" y="56470"/>
            <a:ext cx="9036495" cy="547464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11. Kamienica przy ul. Hercena 8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 wraz z balkonami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683568" y="4467861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177 747,55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1422148-62F1-4749-A974-9E15F9396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" y="942901"/>
            <a:ext cx="4736200" cy="31574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7E64805-7975-4C79-B35E-A5C86BDB01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83" y="942900"/>
            <a:ext cx="3956374" cy="263758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55A794-6F01-4F3A-9D4C-496843691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83" y="3710950"/>
            <a:ext cx="4191815" cy="29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12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083" y="106359"/>
            <a:ext cx="8824224" cy="547464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12. Kamienica przy ul. Pomorskiej 41</a:t>
            </a:r>
            <a:br>
              <a:rPr lang="pl-P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frontowych i szczytowej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14399" y="5527632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313 738,71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C3678F2-2755-4546-9C2B-5A8C27EB0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715" y="952128"/>
            <a:ext cx="4308959" cy="430895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A588D34-2648-4520-BED2-3F12533E8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54" y="163606"/>
            <a:ext cx="3988010" cy="398801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DF4360-554E-4599-AF97-CBF20DD00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54" y="4187770"/>
            <a:ext cx="3685344" cy="263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3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391" y="16091"/>
            <a:ext cx="8824224" cy="788523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13. Budynek mieszkalny wielorodzinny - Pl. Piłsudskiego 9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Kompleksowy remont dachu: w zakresie wymiany poszycia dachowego z dachówki karpiówki, wymiana obróbek blacharskich, rynien i rur spustowych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39552" y="5405314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164 190,56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85C7F9-59F6-4B5E-A038-0F855A5A1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r="15487" b="6292"/>
          <a:stretch/>
        </p:blipFill>
        <p:spPr>
          <a:xfrm>
            <a:off x="47822" y="952128"/>
            <a:ext cx="5544616" cy="420506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A11B32-53F7-4321-A00A-D1C66C77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80" y="3933056"/>
            <a:ext cx="4676990" cy="28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01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86357"/>
            <a:ext cx="8824224" cy="619472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14. Kamienica przy ul. Jedności Narodowej 166/168 we Wrocławiu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frontowych budynku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026879" y="5605264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264 064,72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60621F-F978-4348-81FB-866ED3DAA3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0"/>
          <a:stretch/>
        </p:blipFill>
        <p:spPr>
          <a:xfrm rot="5400000">
            <a:off x="-66685" y="1439309"/>
            <a:ext cx="4162774" cy="376335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E68CC70-8F2B-4FA5-AEF3-E804AA11B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04" y="1484784"/>
            <a:ext cx="492557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770" y="22774"/>
            <a:ext cx="8824224" cy="619472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15. Kamienica przy ul. Czajkowskiego 30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 i bocznej oraz klatki schodowej w budynku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709595" y="5152789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307 384,20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99FB69A-2CC9-46AB-A718-2A8620E2CE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768"/>
          <a:stretch/>
        </p:blipFill>
        <p:spPr>
          <a:xfrm>
            <a:off x="34770" y="665020"/>
            <a:ext cx="4177190" cy="407870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0323A94-DDB9-448D-BC9E-A9FCD2BE07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4" b="13998"/>
          <a:stretch/>
        </p:blipFill>
        <p:spPr>
          <a:xfrm>
            <a:off x="4316535" y="4227946"/>
            <a:ext cx="4469905" cy="25062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A471273-B479-491C-9B0B-08208D81AC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" b="19059"/>
          <a:stretch/>
        </p:blipFill>
        <p:spPr>
          <a:xfrm>
            <a:off x="4824041" y="665020"/>
            <a:ext cx="3491855" cy="34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06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6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014" y="136178"/>
            <a:ext cx="8824224" cy="1682749"/>
          </a:xfrm>
        </p:spPr>
        <p:txBody>
          <a:bodyPr>
            <a:normAutofit fontScale="90000"/>
          </a:bodyPr>
          <a:lstStyle/>
          <a:p>
            <a:pPr algn="l"/>
            <a:br>
              <a:rPr lang="pl-PL" sz="13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Kamienica 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przy ul. C.K. Norwida 22</a:t>
            </a:r>
            <a:b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frontowej, remont elewacji </a:t>
            </a:r>
            <a:b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tylnej kamienicy, remont balkonów, </a:t>
            </a:r>
            <a:b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wymiana stolarki okiennej</a:t>
            </a:r>
            <a:br>
              <a:rPr lang="pl-PL" sz="13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3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8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6CB264-3C62-4851-8BF7-EA8CBBA416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6378" y="1574710"/>
            <a:ext cx="4777249" cy="35829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A66FF93-C2D3-48E0-92C3-5DC80EE18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63" y="25791"/>
            <a:ext cx="5088565" cy="38164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045483E-E6EA-4615-B28E-7C3BB434B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1635" y="4259704"/>
            <a:ext cx="2873363" cy="215502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A7C7503-9A01-46D7-ADC5-A76B8E4FCE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8092" y="4259702"/>
            <a:ext cx="2873366" cy="2155025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E6528A84-84ED-4CB3-935D-9FEC0A64FFCA}"/>
              </a:ext>
            </a:extLst>
          </p:cNvPr>
          <p:cNvSpPr/>
          <p:nvPr/>
        </p:nvSpPr>
        <p:spPr>
          <a:xfrm>
            <a:off x="382263" y="5911944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745 528,52 zł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A2B304A7-C60B-4426-A7CB-3981C1575D2D}"/>
              </a:ext>
            </a:extLst>
          </p:cNvPr>
          <p:cNvSpPr/>
          <p:nvPr/>
        </p:nvSpPr>
        <p:spPr>
          <a:xfrm>
            <a:off x="1271511" y="922410"/>
            <a:ext cx="1152128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47F1807E-2345-402D-94BE-7867003D23F6}"/>
              </a:ext>
            </a:extLst>
          </p:cNvPr>
          <p:cNvSpPr/>
          <p:nvPr/>
        </p:nvSpPr>
        <p:spPr>
          <a:xfrm>
            <a:off x="5796136" y="84102"/>
            <a:ext cx="792088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A01EA602-D70A-4531-804D-B4C2990AEFE0}"/>
              </a:ext>
            </a:extLst>
          </p:cNvPr>
          <p:cNvSpPr/>
          <p:nvPr/>
        </p:nvSpPr>
        <p:spPr>
          <a:xfrm>
            <a:off x="3885004" y="4025470"/>
            <a:ext cx="792088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FF6F1215-D45A-4A16-AAEC-591000448F2D}"/>
              </a:ext>
            </a:extLst>
          </p:cNvPr>
          <p:cNvSpPr/>
          <p:nvPr/>
        </p:nvSpPr>
        <p:spPr>
          <a:xfrm>
            <a:off x="8083036" y="3940119"/>
            <a:ext cx="792088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3908962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79" y="48038"/>
            <a:ext cx="8824224" cy="527875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16. Budynek mieszkalny wielorodzinny przy Pl. Piłsudskiego 12</a:t>
            </a:r>
            <a:b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dachu z wymianą poszycia dachowego z dachówki karpiówki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oraz r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emont klatki schodowej</a:t>
            </a:r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755576" y="5401167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193 893,59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62BA62F-E7D2-443F-B85E-7E5131C10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1" y="1268760"/>
            <a:ext cx="4850538" cy="365217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D385304-9E26-4FEF-AB87-24E1508CDB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r="25669"/>
          <a:stretch/>
        </p:blipFill>
        <p:spPr>
          <a:xfrm rot="5400000">
            <a:off x="5179603" y="570543"/>
            <a:ext cx="3652169" cy="402023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D83C731-BD44-4855-9AB5-2EB771A887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23" y="4454782"/>
            <a:ext cx="4104456" cy="23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6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482" y="64373"/>
            <a:ext cx="8824224" cy="800520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17. Willa przy Al. Kasprowicza 16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budynku i  klatki schodowej (odtworzenie malatury na ścianach), remont drewnianych elementów klatki schodowej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681758" y="4858887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624 847,06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83221E1-C595-4751-8B6E-12369BA13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9" y="3572219"/>
            <a:ext cx="4832407" cy="322140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4C66792-9CD0-4686-8AED-7D79F9F490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" y="1628800"/>
            <a:ext cx="4204088" cy="28040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6F2ADEC-4106-4D45-A2ED-94D125EB6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9" y="996963"/>
            <a:ext cx="4715206" cy="23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03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327" y="74473"/>
            <a:ext cx="8824224" cy="548809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18. Kamienica przy Wybrzeżu Ludwika Pasteura 16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1053117" y="4797152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253 832,87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098E64F-D774-4A88-97DC-0C9BC52CF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5913" y="1656364"/>
            <a:ext cx="5634417" cy="422581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188EA33-97D4-426F-A5D5-86535C02A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t="7150" b="10211"/>
          <a:stretch/>
        </p:blipFill>
        <p:spPr>
          <a:xfrm>
            <a:off x="89248" y="952062"/>
            <a:ext cx="4720165" cy="33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24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7503" y="106565"/>
            <a:ext cx="8824224" cy="426411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19. Kamienica przy ul. Sernickiej 40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budynku: dach i elewacja</a:t>
            </a:r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2627784" y="5800933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221 878,42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25B8CF5-239B-452D-880C-3BE1FAA2B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" y="934712"/>
            <a:ext cx="4580084" cy="34350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84F1931-2A1D-43A2-BDA6-634F6D73E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82" y="2346072"/>
            <a:ext cx="4379385" cy="294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74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952" y="103740"/>
            <a:ext cx="8824224" cy="408995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Willa przy ul. Racławickiej 44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elewacji budynku</a:t>
            </a:r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292080" y="3857900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200 000,00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0C59E16-3A00-46B7-8795-BCD4FBCEDA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r="14005"/>
          <a:stretch/>
        </p:blipFill>
        <p:spPr>
          <a:xfrm>
            <a:off x="121169" y="527126"/>
            <a:ext cx="4464496" cy="458495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29C9CEC-9F8E-42D3-91E6-62D613B4CF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99" y="512735"/>
            <a:ext cx="4307292" cy="28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06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888" y="139685"/>
            <a:ext cx="8824224" cy="403448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Pomorskiej 48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</a:t>
            </a:r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148064" y="4207891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203 487,06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EBF28A0-CAF6-4D6E-9542-A24C2B0B25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" y="682818"/>
            <a:ext cx="4561112" cy="456111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60163F0-E7F3-4728-BA09-E53564C15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83" y="682817"/>
            <a:ext cx="4402366" cy="316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04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23154"/>
            <a:ext cx="8824224" cy="597534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Pomorskiej 25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4765985" y="4761494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190 507,09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AE906D6-33FC-484D-AD20-AF1FB5112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6" b="10055"/>
          <a:stretch/>
        </p:blipFill>
        <p:spPr>
          <a:xfrm>
            <a:off x="53752" y="908720"/>
            <a:ext cx="3268012" cy="47591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243D486-13F8-46A1-B0ED-56B8B75FB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91" y="915081"/>
            <a:ext cx="5556212" cy="357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32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6828" y="28099"/>
            <a:ext cx="8824224" cy="547464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Kleczkowskiej 16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frontowych (z balkonami)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459428" y="5363238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277 418,57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58ADFE-3C84-4D4A-984A-8E4D93BD1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59" y="673569"/>
            <a:ext cx="4317931" cy="4317931"/>
          </a:xfrm>
          <a:prstGeom prst="rect">
            <a:avLst/>
          </a:prstGeom>
        </p:spPr>
      </p:pic>
      <p:pic>
        <p:nvPicPr>
          <p:cNvPr id="11" name="Obraz 10" descr="Kamienica nr 16, ul. Kleczkowska, Wrocław">
            <a:extLst>
              <a:ext uri="{FF2B5EF4-FFF2-40B4-BE49-F238E27FC236}">
                <a16:creationId xmlns:a16="http://schemas.microsoft.com/office/drawing/2014/main" id="{3FD97E65-7DB7-488A-8C73-C29A7A8580A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0" r="38483" b="43457"/>
          <a:stretch/>
        </p:blipFill>
        <p:spPr bwMode="auto">
          <a:xfrm>
            <a:off x="427440" y="3747764"/>
            <a:ext cx="3764679" cy="2905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68CC224-1098-4C3B-910E-681499D97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0" y="673569"/>
            <a:ext cx="4417901" cy="290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74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48696"/>
            <a:ext cx="8824224" cy="619472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Żeromskiego 54</a:t>
            </a:r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 budynku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119748" y="4785492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247 477,46 zł</a:t>
            </a:r>
          </a:p>
        </p:txBody>
      </p:sp>
      <p:pic>
        <p:nvPicPr>
          <p:cNvPr id="8" name="Obraz 7" descr="Kamienica nr 54, ul. Żeromskiego Stefana, Wrocław">
            <a:extLst>
              <a:ext uri="{FF2B5EF4-FFF2-40B4-BE49-F238E27FC236}">
                <a16:creationId xmlns:a16="http://schemas.microsoft.com/office/drawing/2014/main" id="{A4752DC4-4E88-4603-8631-402A67C0D78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9417" b="5559"/>
          <a:stretch/>
        </p:blipFill>
        <p:spPr bwMode="auto">
          <a:xfrm>
            <a:off x="65681" y="992204"/>
            <a:ext cx="3960441" cy="3960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2937053-2FBC-40BB-96B4-FFDDA510F0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7496" r="2214" b="4085"/>
          <a:stretch/>
        </p:blipFill>
        <p:spPr>
          <a:xfrm>
            <a:off x="4182250" y="992204"/>
            <a:ext cx="4805621" cy="34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77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541" y="57065"/>
            <a:ext cx="8824224" cy="504563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M. Curie-Skłodowskiej 11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 wraz z remontem balkonów ( bez elewacji od strony Nauczycielskiej)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4948887" y="5086267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360 907,31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5F488E1-60BF-4621-A048-AC7CD9429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5663" y="1622361"/>
            <a:ext cx="4905348" cy="367901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793F70A-AA24-4BC3-99EA-39BCC6318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06" y="1009192"/>
            <a:ext cx="5200696" cy="34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4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30492" y="32583"/>
            <a:ext cx="8824224" cy="1236177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latin typeface="+mn-lt"/>
              </a:rPr>
              <a:t>2</a:t>
            </a:r>
            <a:r>
              <a:rPr lang="pl-PL" sz="1400" b="1" dirty="0">
                <a:solidFill>
                  <a:schemeClr val="tx1"/>
                </a:solidFill>
                <a:latin typeface="+mn-lt"/>
              </a:rPr>
              <a:t>. Kamienica przy ul. Gajowej 34 </a:t>
            </a:r>
            <a:br>
              <a:rPr lang="pl-PL" sz="1400" b="1" dirty="0">
                <a:solidFill>
                  <a:schemeClr val="tx1"/>
                </a:solidFill>
                <a:latin typeface="+mn-lt"/>
              </a:rPr>
            </a:br>
            <a:r>
              <a:rPr lang="pl-PL" sz="1400" b="1" dirty="0">
                <a:solidFill>
                  <a:schemeClr val="tx1"/>
                </a:solidFill>
                <a:latin typeface="+mn-lt"/>
              </a:rPr>
              <a:t>Remont dachu kamienicy</a:t>
            </a:r>
            <a:br>
              <a:rPr lang="pl-PL" sz="4800" b="1" dirty="0">
                <a:solidFill>
                  <a:schemeClr val="tx1"/>
                </a:solidFill>
              </a:rPr>
            </a:br>
            <a:endParaRPr lang="pl-PL" sz="48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9F0051B-F811-495B-96B7-539EBFA6E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" y="609798"/>
            <a:ext cx="4097435" cy="307307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959EDD8-AC16-4896-8650-F255CE254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94" y="32584"/>
            <a:ext cx="4446419" cy="3334814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FCC5ED9F-3807-4363-85B1-1EB97000B8DA}"/>
              </a:ext>
            </a:extLst>
          </p:cNvPr>
          <p:cNvSpPr/>
          <p:nvPr/>
        </p:nvSpPr>
        <p:spPr>
          <a:xfrm>
            <a:off x="631545" y="4149080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151 451,67 zł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4960E9F-7676-471B-AB8A-ED4CB24501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996" y="3829427"/>
            <a:ext cx="3073078" cy="230480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9A5D901-D8E5-4746-81BC-68AC43506D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7824" y="3839579"/>
            <a:ext cx="3073076" cy="2304807"/>
          </a:xfrm>
          <a:prstGeom prst="rect">
            <a:avLst/>
          </a:prstGeom>
        </p:spPr>
      </p:pic>
      <p:sp>
        <p:nvSpPr>
          <p:cNvPr id="22" name="Prostokąt: zaokrąglone rogi 21">
            <a:extLst>
              <a:ext uri="{FF2B5EF4-FFF2-40B4-BE49-F238E27FC236}">
                <a16:creationId xmlns:a16="http://schemas.microsoft.com/office/drawing/2014/main" id="{E4416C9E-9197-4C38-9C4E-504618051B8F}"/>
              </a:ext>
            </a:extLst>
          </p:cNvPr>
          <p:cNvSpPr/>
          <p:nvPr/>
        </p:nvSpPr>
        <p:spPr>
          <a:xfrm>
            <a:off x="251520" y="764704"/>
            <a:ext cx="1152128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  <p:sp>
        <p:nvSpPr>
          <p:cNvPr id="23" name="Prostokąt: zaokrąglone rogi 22">
            <a:extLst>
              <a:ext uri="{FF2B5EF4-FFF2-40B4-BE49-F238E27FC236}">
                <a16:creationId xmlns:a16="http://schemas.microsoft.com/office/drawing/2014/main" id="{53233DC5-6BCF-40C5-B365-9B990C3D80A7}"/>
              </a:ext>
            </a:extLst>
          </p:cNvPr>
          <p:cNvSpPr/>
          <p:nvPr/>
        </p:nvSpPr>
        <p:spPr>
          <a:xfrm>
            <a:off x="4565270" y="196151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24" name="Prostokąt: zaokrąglone rogi 23">
            <a:extLst>
              <a:ext uri="{FF2B5EF4-FFF2-40B4-BE49-F238E27FC236}">
                <a16:creationId xmlns:a16="http://schemas.microsoft.com/office/drawing/2014/main" id="{583CD370-9029-475A-B424-482116DC3644}"/>
              </a:ext>
            </a:extLst>
          </p:cNvPr>
          <p:cNvSpPr/>
          <p:nvPr/>
        </p:nvSpPr>
        <p:spPr>
          <a:xfrm>
            <a:off x="5700677" y="3476637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F5F3E382-B081-4AB4-A5CF-296FA39741C0}"/>
              </a:ext>
            </a:extLst>
          </p:cNvPr>
          <p:cNvSpPr/>
          <p:nvPr/>
        </p:nvSpPr>
        <p:spPr>
          <a:xfrm>
            <a:off x="8005487" y="3476637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8022579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34290"/>
            <a:ext cx="8824224" cy="763488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K. Miarki 1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frontowej, wykonanie izolacji przeciwwilgociowych ścian piwnicznych, remont stropu nad piwnicami, remont schodów zejściowych do piwnic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3054304" y="5762363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148 914,74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B5F35D0-585A-4A78-AE74-920554876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3088" y="1527540"/>
            <a:ext cx="4673412" cy="350505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A239C52-477E-43EA-B849-12512220A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9" y="952128"/>
            <a:ext cx="5174167" cy="38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53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504" y="122312"/>
            <a:ext cx="8824224" cy="504563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Kamienica przy ul. Siemieńskiego 9</a:t>
            </a:r>
            <a: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16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Remont elewacji frontowej oraz remont balkonów</a:t>
            </a:r>
            <a:endParaRPr lang="pl-PL" sz="16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426040" y="4594937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173 095,33 zł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A04FEF6-F23B-44A7-A9D8-3616E4DA3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" y="730455"/>
            <a:ext cx="4565611" cy="45656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C917D70-5561-4161-BE33-AFEAE5EFBE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4696709" y="749187"/>
            <a:ext cx="4423696" cy="35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8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117" y="0"/>
            <a:ext cx="8824224" cy="504563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Dolnośląski Oddział Polskiego Czerwonego Krzyża </a:t>
            </a: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 ul. Odona Bujwida 34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dachu  budynku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5553403" y="4256911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745 508,18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E264EE-AF08-4BE8-91F2-0899649776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" y="616439"/>
            <a:ext cx="4806199" cy="360464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77FC5A3-7A33-43F2-9EF2-6C3E875A3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48" y="1086615"/>
            <a:ext cx="422033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60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8854" y="26381"/>
            <a:ext cx="8824224" cy="619472"/>
          </a:xfrm>
        </p:spPr>
        <p:txBody>
          <a:bodyPr>
            <a:normAutofit/>
          </a:bodyPr>
          <a:lstStyle/>
          <a:p>
            <a:pPr algn="l"/>
            <a:r>
              <a:rPr lang="pl-PL" sz="1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Wspólnota Mieszkaniowa przy Al. Jarzębinowej 13</a:t>
            </a:r>
            <a:br>
              <a:rPr lang="pl-PL" sz="14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Remont dachu i elewacji</a:t>
            </a:r>
            <a:endParaRPr lang="pl-PL" sz="1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29B2415-EA2C-44DA-9D19-87254C0A2114}"/>
              </a:ext>
            </a:extLst>
          </p:cNvPr>
          <p:cNvSpPr/>
          <p:nvPr/>
        </p:nvSpPr>
        <p:spPr>
          <a:xfrm>
            <a:off x="683568" y="5095656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326 523,34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F8CCFE9-3826-45F6-AA12-6CB6B8643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r="4431"/>
          <a:stretch/>
        </p:blipFill>
        <p:spPr>
          <a:xfrm>
            <a:off x="107504" y="928449"/>
            <a:ext cx="4248472" cy="37010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BABADE4-8AFB-4B35-AE20-8B708D4CAE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r="7665"/>
          <a:stretch/>
        </p:blipFill>
        <p:spPr>
          <a:xfrm rot="5400000">
            <a:off x="4589747" y="366331"/>
            <a:ext cx="4320482" cy="371789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6166F4-872F-439A-B15C-9E1DC4C415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04" y="4446641"/>
            <a:ext cx="3861912" cy="241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16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8824224" cy="1080120"/>
          </a:xfrm>
        </p:spPr>
        <p:txBody>
          <a:bodyPr>
            <a:normAutofit fontScale="90000"/>
          </a:bodyPr>
          <a:lstStyle/>
          <a:p>
            <a:pPr algn="l"/>
            <a:r>
              <a:rPr lang="pl-PL" sz="1600" b="1" dirty="0">
                <a:latin typeface="+mn-lt"/>
              </a:rPr>
              <a:t>3. </a:t>
            </a:r>
            <a:r>
              <a:rPr lang="pl-PL" sz="1600" b="1" dirty="0">
                <a:solidFill>
                  <a:schemeClr val="tx1"/>
                </a:solidFill>
                <a:latin typeface="+mn-lt"/>
              </a:rPr>
              <a:t>Kamienica </a:t>
            </a:r>
            <a:r>
              <a:rPr lang="pl-PL" sz="1600" b="1" dirty="0">
                <a:latin typeface="+mn-lt"/>
              </a:rPr>
              <a:t>przy</a:t>
            </a:r>
            <a:r>
              <a:rPr lang="pl-PL" sz="1600" b="1" dirty="0">
                <a:solidFill>
                  <a:schemeClr val="tx1"/>
                </a:solidFill>
                <a:latin typeface="+mn-lt"/>
              </a:rPr>
              <a:t> ul. Kazimierza Wielkiego 65 </a:t>
            </a:r>
            <a:br>
              <a:rPr lang="pl-PL" sz="1600" b="1" dirty="0">
                <a:solidFill>
                  <a:schemeClr val="tx1"/>
                </a:solidFill>
                <a:latin typeface="+mn-lt"/>
              </a:rPr>
            </a:br>
            <a:r>
              <a:rPr lang="pl-PL" sz="1600" b="1" kern="1200" dirty="0">
                <a:effectLst/>
                <a:latin typeface="+mn-lt"/>
                <a:ea typeface="+mn-ea"/>
                <a:cs typeface="+mn-cs"/>
              </a:rPr>
              <a:t>P</a:t>
            </a:r>
            <a:r>
              <a:rPr lang="pl-PL" sz="16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rzebudowa instalacji hydrantowej wraz z zabudową zestawu  hydroforowego przeciwpożarowego</a:t>
            </a:r>
            <a:br>
              <a:rPr lang="pl-PL" sz="48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endParaRPr lang="pl-PL" sz="48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3A38F73-79C3-4330-84AC-4C857F032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5435" y="915933"/>
            <a:ext cx="3451086" cy="27718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85C1CD6-2329-4CE6-9728-0CA4964D3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859" y="4516342"/>
            <a:ext cx="1955463" cy="14144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5B18495-95DB-4E25-BBA9-9F2DAC8B4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739" y="1183691"/>
            <a:ext cx="3965080" cy="297381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12B9544-FF55-4BC1-A507-A0305B796E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6645" y="3249551"/>
            <a:ext cx="3742893" cy="280717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077D2373-BDDA-4CA0-B489-5C8556F32777}"/>
              </a:ext>
            </a:extLst>
          </p:cNvPr>
          <p:cNvSpPr/>
          <p:nvPr/>
        </p:nvSpPr>
        <p:spPr>
          <a:xfrm>
            <a:off x="1730749" y="5223577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117 543,11zł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20ADDE1E-2C80-4A1C-89CB-BF46D9BA697B}"/>
              </a:ext>
            </a:extLst>
          </p:cNvPr>
          <p:cNvSpPr/>
          <p:nvPr/>
        </p:nvSpPr>
        <p:spPr>
          <a:xfrm>
            <a:off x="3196061" y="842873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A3A29EF2-1FF4-4FDC-BA3F-09D81A354484}"/>
              </a:ext>
            </a:extLst>
          </p:cNvPr>
          <p:cNvSpPr/>
          <p:nvPr/>
        </p:nvSpPr>
        <p:spPr>
          <a:xfrm>
            <a:off x="6279273" y="2923209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9EB103D3-C4AA-4044-81FE-D1DA1783A937}"/>
              </a:ext>
            </a:extLst>
          </p:cNvPr>
          <p:cNvSpPr/>
          <p:nvPr/>
        </p:nvSpPr>
        <p:spPr>
          <a:xfrm>
            <a:off x="140111" y="4322934"/>
            <a:ext cx="1152128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</p:spTree>
    <p:extLst>
      <p:ext uri="{BB962C8B-B14F-4D97-AF65-F5344CB8AC3E}">
        <p14:creationId xmlns:p14="http://schemas.microsoft.com/office/powerpoint/2010/main" val="84813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16632"/>
            <a:ext cx="8824224" cy="1368153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pl-PL" sz="1600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4</a:t>
            </a:r>
            <a:r>
              <a:rPr lang="pl-PL" sz="16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. Kościół klasztorny OO. Dominikanów pw. św. Wojciecha - Pl. Dominikański 2</a:t>
            </a:r>
            <a:br>
              <a:rPr lang="pl-PL" sz="16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Prace konserwatorsko-budowlane na fragmencie elewacji prezbiterium kościoła – przęsła III-V wraz z przyporami od II do V</a:t>
            </a:r>
            <a:br>
              <a:rPr lang="pl-PL" sz="4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8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8366E99-A756-4C8D-ABB0-F3190018D2BA}"/>
              </a:ext>
            </a:extLst>
          </p:cNvPr>
          <p:cNvSpPr/>
          <p:nvPr/>
        </p:nvSpPr>
        <p:spPr>
          <a:xfrm>
            <a:off x="755576" y="5091056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550 000,00 zł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220724C-54DB-435F-A943-21984386D8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6799"/>
          <a:stretch/>
        </p:blipFill>
        <p:spPr>
          <a:xfrm>
            <a:off x="0" y="800708"/>
            <a:ext cx="4608512" cy="3893443"/>
          </a:xfrm>
          <a:prstGeom prst="rect">
            <a:avLst/>
          </a:prstGeom>
        </p:spPr>
      </p:pic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94685266-DC0F-452E-99E8-E3888576B2D7}"/>
              </a:ext>
            </a:extLst>
          </p:cNvPr>
          <p:cNvSpPr/>
          <p:nvPr/>
        </p:nvSpPr>
        <p:spPr>
          <a:xfrm>
            <a:off x="3398960" y="975394"/>
            <a:ext cx="1152128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B7741E44-E1D8-4C77-8FF3-F72C66B9500C}"/>
              </a:ext>
            </a:extLst>
          </p:cNvPr>
          <p:cNvSpPr/>
          <p:nvPr/>
        </p:nvSpPr>
        <p:spPr>
          <a:xfrm>
            <a:off x="5292080" y="3540271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9155947-5D92-4E98-B9C3-9A25CCC5F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16" y="800708"/>
            <a:ext cx="4485152" cy="33638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ACFD87A-384C-4623-A9AC-0E770ACE5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652" y="4210106"/>
            <a:ext cx="3491880" cy="2618910"/>
          </a:xfrm>
          <a:prstGeom prst="rect">
            <a:avLst/>
          </a:prstGeom>
        </p:spPr>
      </p:pic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BCC6EDF0-0EDD-4F61-90E7-732171F6A013}"/>
              </a:ext>
            </a:extLst>
          </p:cNvPr>
          <p:cNvSpPr/>
          <p:nvPr/>
        </p:nvSpPr>
        <p:spPr>
          <a:xfrm>
            <a:off x="7831984" y="975394"/>
            <a:ext cx="916480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C0E72F58-FCB0-4707-BD57-D57269773A6D}"/>
              </a:ext>
            </a:extLst>
          </p:cNvPr>
          <p:cNvSpPr/>
          <p:nvPr/>
        </p:nvSpPr>
        <p:spPr>
          <a:xfrm>
            <a:off x="7596336" y="4256397"/>
            <a:ext cx="916480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1270549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12176"/>
            <a:ext cx="8824224" cy="1480585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pl-PL" sz="16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5. Kościół pw. św. Michała Archanioła – ul. B. Prusa 78</a:t>
            </a:r>
            <a:br>
              <a:rPr lang="pl-PL" sz="16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Prace konserwatorsko-budowlane dwóch przęseł elewacji południowej korpusu kościoła- od III do IV przęsła wraz </a:t>
            </a:r>
            <a:b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 łękami</a:t>
            </a:r>
            <a:br>
              <a:rPr lang="pl-PL" sz="4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48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B91766-7A99-4ECD-BF9E-53F0EFD04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20" y="836711"/>
            <a:ext cx="2457603" cy="32773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7F96130-377A-4D9D-B198-651E5F85B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126" y="1310342"/>
            <a:ext cx="4653136" cy="370587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58A8219E-DE22-421D-8FDD-1AB477564D90}"/>
              </a:ext>
            </a:extLst>
          </p:cNvPr>
          <p:cNvSpPr/>
          <p:nvPr/>
        </p:nvSpPr>
        <p:spPr>
          <a:xfrm>
            <a:off x="395536" y="5687482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610 000,00 zł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569A807-BDE3-4182-AFB2-7CDCCBA553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74" y="4195293"/>
            <a:ext cx="3441936" cy="258145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CD78FAB-DECF-4D19-BC75-760CF4A65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5429" y="1247450"/>
            <a:ext cx="3276108" cy="2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3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912E1A8-EA72-4A56-A317-5F2C77C04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4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glow>
              <a:schemeClr val="accent1">
                <a:lumMod val="20000"/>
                <a:lumOff val="80000"/>
              </a:schemeClr>
            </a:glow>
            <a:reflection endPos="0" dir="5400000" sy="-100000" algn="bl" rotWithShape="0"/>
            <a:softEdge rad="0"/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62918"/>
            <a:ext cx="8824224" cy="52111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6. Klasztor Sióstr Urszulanek - Pl. Bp. </a:t>
            </a:r>
            <a:r>
              <a:rPr lang="pl-PL" sz="1400" b="1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Nankiera</a:t>
            </a:r>
            <a: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16 </a:t>
            </a:r>
            <a:br>
              <a:rPr lang="pl-PL" sz="1400" b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400" b="1" dirty="0">
                <a:solidFill>
                  <a:schemeClr val="dk1"/>
                </a:solidFill>
                <a:latin typeface="+mn-lt"/>
              </a:rPr>
              <a:t>Rewaloryzacja wirydarza „A”</a:t>
            </a:r>
            <a:endParaRPr lang="pl-PL" sz="1400" b="1" dirty="0">
              <a:latin typeface="+mn-lt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CFCFC19-C845-4BE6-9AF3-5609063E0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" y="689131"/>
            <a:ext cx="3712914" cy="31200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FEED0DC-7903-4679-BD30-8D04663E2C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" y="3951239"/>
            <a:ext cx="2170351" cy="273874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C1BCAE0-DAAC-4632-8701-3324BE0B3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94" y="189042"/>
            <a:ext cx="5004048" cy="37530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EF67C18-D902-4EAB-AB28-8977076618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06" y="4047175"/>
            <a:ext cx="3607636" cy="2705727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F2F02B64-9BFE-482F-B18C-2E25C0E3D6C8}"/>
              </a:ext>
            </a:extLst>
          </p:cNvPr>
          <p:cNvSpPr/>
          <p:nvPr/>
        </p:nvSpPr>
        <p:spPr>
          <a:xfrm>
            <a:off x="2308757" y="4818418"/>
            <a:ext cx="29306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248 162,36 zł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D56B0539-1CE3-4F7E-ADD9-1D2346A02438}"/>
              </a:ext>
            </a:extLst>
          </p:cNvPr>
          <p:cNvSpPr/>
          <p:nvPr/>
        </p:nvSpPr>
        <p:spPr>
          <a:xfrm>
            <a:off x="4136587" y="297642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C51F9ED7-CB79-433B-8143-908EA3C85505}"/>
              </a:ext>
            </a:extLst>
          </p:cNvPr>
          <p:cNvSpPr/>
          <p:nvPr/>
        </p:nvSpPr>
        <p:spPr>
          <a:xfrm>
            <a:off x="5636592" y="4236770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Po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FBBBF4EC-3B57-441D-B873-15C5F17C2233}"/>
              </a:ext>
            </a:extLst>
          </p:cNvPr>
          <p:cNvSpPr/>
          <p:nvPr/>
        </p:nvSpPr>
        <p:spPr>
          <a:xfrm>
            <a:off x="395536" y="787421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D0672802-50F4-4D99-9435-934499A5612C}"/>
              </a:ext>
            </a:extLst>
          </p:cNvPr>
          <p:cNvSpPr/>
          <p:nvPr/>
        </p:nvSpPr>
        <p:spPr>
          <a:xfrm>
            <a:off x="97126" y="4064732"/>
            <a:ext cx="870826" cy="2869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Przed</a:t>
            </a:r>
          </a:p>
        </p:txBody>
      </p:sp>
    </p:spTree>
    <p:extLst>
      <p:ext uri="{BB962C8B-B14F-4D97-AF65-F5344CB8AC3E}">
        <p14:creationId xmlns:p14="http://schemas.microsoft.com/office/powerpoint/2010/main" val="41580464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2824</Words>
  <Application>Microsoft Office PowerPoint</Application>
  <PresentationFormat>Pokaz na ekranie (4:3)</PresentationFormat>
  <Paragraphs>371</Paragraphs>
  <Slides>53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53</vt:i4>
      </vt:variant>
    </vt:vector>
  </HeadingPairs>
  <TitlesOfParts>
    <vt:vector size="59" baseType="lpstr">
      <vt:lpstr>Arial</vt:lpstr>
      <vt:lpstr>Arial Unicode MS</vt:lpstr>
      <vt:lpstr>Calibri</vt:lpstr>
      <vt:lpstr>Calibri Light</vt:lpstr>
      <vt:lpstr>Verdana</vt:lpstr>
      <vt:lpstr>Motyw pakietu Office</vt:lpstr>
      <vt:lpstr>Dotacje celowe na zabytki wpisane do rejestru zabytków udzielone w roku 2025  oraz propozycje przyznania dotacji  na zabytki wpisane do rejestru zabytków oraz ujęte w gminnej ewidencji zabytków Wrocławia w roku  2026</vt:lpstr>
      <vt:lpstr>Dotacje udzielone i rozliczone  w 2025 roku</vt:lpstr>
      <vt:lpstr>W roku 2025 wypłacono i rozliczono łączną wartość dotacji celowych na zabytki wpisane do rejestru zabytków na kwotę   7 030 002,67 zł  dotacje wypłacono dla  12 zabytków </vt:lpstr>
      <vt:lpstr> 1. Kamienica przy ul. C.K. Norwida 22 Remont elewacji frontowej, remont elewacji  tylnej kamienicy, remont balkonów,  wymiana stolarki okiennej   </vt:lpstr>
      <vt:lpstr>2. Kamienica przy ul. Gajowej 34  Remont dachu kamienicy </vt:lpstr>
      <vt:lpstr>3. Kamienica przy ul. Kazimierza Wielkiego 65  Przebudowa instalacji hydrantowej wraz z zabudową zestawu  hydroforowego przeciwpożarowego </vt:lpstr>
      <vt:lpstr>4. Kościół klasztorny OO. Dominikanów pw. św. Wojciecha - Pl. Dominikański 2 Prace konserwatorsko-budowlane na fragmencie elewacji prezbiterium kościoła – przęsła III-V wraz z przyporami od II do V </vt:lpstr>
      <vt:lpstr>5. Kościół pw. św. Michała Archanioła – ul. B. Prusa 78 Prace konserwatorsko-budowlane dwóch przęseł elewacji południowej korpusu kościoła- od III do IV przęsła wraz  z łękami </vt:lpstr>
      <vt:lpstr>6. Klasztor Sióstr Urszulanek - Pl. Bp. Nankiera 16  Rewaloryzacja wirydarza „A”</vt:lpstr>
      <vt:lpstr>7. Autobus Jelcz L11/2  Kompleksowy remont pojazdu</vt:lpstr>
      <vt:lpstr>8. Budynek mieszkalny przy ul. gen. Tadeusza Kościuszki 72 – Trzonolinowiec  Wykonanie kompletnego projektu budowlanego zgodnie z przepisami Prawa Budowlanego,  umożliwiającego remont budynku</vt:lpstr>
      <vt:lpstr>6. Klasztor Sióstr Urszulanek - pl. Bp. Nankiera 16  Rewaloryzacja wirydarza „A”</vt:lpstr>
      <vt:lpstr>6. Klasztor Sióstr Urszulanek - pl. Bp. Nankiera 16  Rewaloryzacja wirydarza „A”</vt:lpstr>
      <vt:lpstr>11. Kościół pw. Najświętszej Maryi Panny na Piasku   Opracowanie pełnej dokumentacji konserwatorskiej i budowlanej wnętrza kościoła pw. Najświętszej Maryi Panny  na Piasku (XIII w.) we Wrocławiu</vt:lpstr>
      <vt:lpstr>12. Katedra pw. św. Jana Chrzciciela we Wrocławiu - Pl. Katedralny 18 Przygotowanie chóry do montażu organów (głównych) po remoncie - ściany, okna, instalacje elektryczne oraz wykonanie konstrukcji organów</vt:lpstr>
      <vt:lpstr>W roku 2025 dotacje udzielone zostały na podstawie  uchwały Nr LIV/3242/06 Rady Miejskiej Wrocławia  z dnia 6 lipca 2006 r. w sprawie przyjęcia zasad  i trybu udzielania dotacji celowej na prace konserwatorskie, restauratorskie i roboty budowlane przy zabytku wpisanym do rejestru zabytków położonym na terenie Gminy Wrocław (Dz. Urz. Woj. Doln. z 2025 r. poz. 1678 i 2974) </vt:lpstr>
      <vt:lpstr>W IV kwartale 2025 roku przyjęto nową uchwałę  w sprawie zasad udzielania dotacji:   Uchwała nr XXIV/479/25 Rady Miejskiej Wrocławia  w sprawie zasad udzielania dotacji celowych na prace konserwatorskie, restauratorskie i roboty budowlane przy zabytku wpisanym do rejestru zabytków lub ujętym  w gminnej ewidencji zabytków Wrocławia (Dz. Urz. Woj. Doln. z 2025 r. poz. 4375  i 4752 oraz z 2026 r. poz. 590)  </vt:lpstr>
      <vt:lpstr> Uchwała Rady Miejskiej Wrocławia w sprawie udzielenia dotacji celowych na prace konserwatorskie, restauratorskie i roboty budowlane przy zabytkach wpisanych do rejestru zabytków oraz ujętych w gminnej ewidencji zabytków Wrocławia   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 </vt:lpstr>
      <vt:lpstr> </vt:lpstr>
      <vt:lpstr> </vt:lpstr>
      <vt:lpstr>Prezentacja programu PowerPoint</vt:lpstr>
      <vt:lpstr>  </vt:lpstr>
      <vt:lpstr>5. Kościół pw. Wniebowzięcia NMP – ul. Parafialna 70 (Ołtaszyn) Rewitalizacja lica ściany elewacji prezbiterium oraz zakrystii oraz wschodniej i południowej elewacji części halowej kościoła etap (RE-2) , wraz z wymianą zewnętrznych okien osłaniających witraż (etap RE-3)</vt:lpstr>
      <vt:lpstr> 6. Kościół pw. św.  Wincentego i Jakuba (Diecezja - Eparchia Wrocławsko-Koszalińska) - Pl. Biskupa Nankiera 15a Prace konserwatorskie ścian wewnętrznych, filarów oraz detalu kamiennego i epitafiów</vt:lpstr>
      <vt:lpstr>7. Kościół pw. Św. Marii Magdaleny (Diecezja Wrocławska Kościoła Polskokatolickiego) – ul. Szewska 10  Prace konserwatorskie elewacji nawy głównej, naw bocznych i kruchty od strony północnej - etap XIV</vt:lpstr>
      <vt:lpstr>8. Kamienica przy ul. Białoskórniczej 19  Remont elewacji i dachu</vt:lpstr>
      <vt:lpstr>9. Autobus Jelcz L11/2  Zakończenie remontu zabytkowego autobusu Jelcz L11/</vt:lpstr>
      <vt:lpstr>10. Budynek mieszkalny wielorodzinny przy ul. H. Sienkiewicza 109 Remont elewacji frontowych</vt:lpstr>
      <vt:lpstr>11. Kamienica przy ul. Hercena 8  Remont elewacji frontowej wraz z balkonami</vt:lpstr>
      <vt:lpstr>12. Kamienica przy ul. Pomorskiej 41 Remont elewacji frontowych i szczytowej</vt:lpstr>
      <vt:lpstr>13. Budynek mieszkalny wielorodzinny - Pl. Piłsudskiego 9 Kompleksowy remont dachu: w zakresie wymiany poszycia dachowego z dachówki karpiówki, wymiana obróbek blacharskich, rynien i rur spustowych</vt:lpstr>
      <vt:lpstr>14. Kamienica przy ul. Jedności Narodowej 166/168 we Wrocławiu Remont elewacji frontowych budynku</vt:lpstr>
      <vt:lpstr>15. Kamienica przy ul. Czajkowskiego 30 Remont elewacji frontowej i bocznej oraz klatki schodowej w budynku</vt:lpstr>
      <vt:lpstr>16. Budynek mieszkalny wielorodzinny przy Pl. Piłsudskiego 12 Remont dachu z wymianą poszycia dachowego z dachówki karpiówki oraz remont klatki schodowej</vt:lpstr>
      <vt:lpstr>17. Willa przy Al. Kasprowicza 16 Remont elewacji budynku i  klatki schodowej (odtworzenie malatury na ścianach), remont drewnianych elementów klatki schodowej</vt:lpstr>
      <vt:lpstr>18. Kamienica przy Wybrzeżu Ludwika Pasteura 16 Remont elewacji frontowej</vt:lpstr>
      <vt:lpstr>19. Kamienica przy ul. Sernickiej 40  Remont budynku: dach i elewacja</vt:lpstr>
      <vt:lpstr>20. Willa przy ul. Racławickiej 44   Remont elewacji budynku</vt:lpstr>
      <vt:lpstr>21. Kamienica przy ul. Pomorskiej 48  Remont elewacji frontowej</vt:lpstr>
      <vt:lpstr>22. Kamienica przy ul. Pomorskiej 25  Remont elewacji frontowej</vt:lpstr>
      <vt:lpstr>23. Kamienica przy ul. Kleczkowskiej 16  Remont elewacji frontowych (z balkonami)</vt:lpstr>
      <vt:lpstr>24. Kamienica przy ul. Żeromskiego 54  Remont elewacji frontowej budynku</vt:lpstr>
      <vt:lpstr>25. Kamienica przy ul. M. Curie-Skłodowskiej 11 Remont elewacji frontowej wraz z remontem balkonów ( bez elewacji od strony Nauczycielskiej)</vt:lpstr>
      <vt:lpstr>26. Kamienica przy ul. K. Miarki 1 Remont elewacji frontowej, wykonanie izolacji przeciwwilgociowych ścian piwnicznych, remont stropu nad piwnicami, remont schodów zejściowych do piwnic</vt:lpstr>
      <vt:lpstr>27. Kamienica przy ul. Siemieńskiego 9  Remont elewacji frontowej oraz remont balkonów</vt:lpstr>
      <vt:lpstr>28. Dolnośląski Oddział Polskiego Czerwonego Krzyża przy ul. Odona Bujwida 34 Remont dachu  budynku</vt:lpstr>
      <vt:lpstr>29. Wspólnota Mieszkaniowa przy Al. Jarzębinowej 13 Remont dachu i elewacji</vt:lpstr>
    </vt:vector>
  </TitlesOfParts>
  <Company>UMW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WYSTĄPIENIE KONTROLNE</dc:title>
  <dc:creator>umagma05</dc:creator>
  <cp:lastModifiedBy>Kazimierowicz Hanna</cp:lastModifiedBy>
  <cp:revision>346</cp:revision>
  <cp:lastPrinted>2026-03-06T10:32:20Z</cp:lastPrinted>
  <dcterms:created xsi:type="dcterms:W3CDTF">2023-11-14T11:14:19Z</dcterms:created>
  <dcterms:modified xsi:type="dcterms:W3CDTF">2026-03-18T14:31:08Z</dcterms:modified>
</cp:coreProperties>
</file>